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928" autoAdjust="0"/>
  </p:normalViewPr>
  <p:slideViewPr>
    <p:cSldViewPr>
      <p:cViewPr varScale="1">
        <p:scale>
          <a:sx n="30" d="100"/>
          <a:sy n="30" d="100"/>
        </p:scale>
        <p:origin x="87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53D11-B967-416D-9743-9B7F6CB29CCC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09DE8-512F-40EC-B3A5-7C8A1A32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03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09DE8-512F-40EC-B3A5-7C8A1A3299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91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29828" y="2315998"/>
            <a:ext cx="5949950" cy="2061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3868" y="5478259"/>
            <a:ext cx="147129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dirty="0">
                <a:latin typeface="Times New Roman"/>
                <a:cs typeface="Times New Roman"/>
              </a:rPr>
              <a:t>Humera</a:t>
            </a:r>
            <a:r>
              <a:rPr sz="1950" spc="5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Times New Roman"/>
                <a:cs typeface="Times New Roman"/>
              </a:rPr>
              <a:t>Shaik</a:t>
            </a:r>
            <a:endParaRPr sz="195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0371" y="1951276"/>
            <a:ext cx="4047196" cy="38947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0603" y="2931644"/>
            <a:ext cx="3507740" cy="123253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-1270" algn="ctr">
              <a:lnSpc>
                <a:spcPts val="3170"/>
              </a:lnSpc>
              <a:spcBef>
                <a:spcPts val="190"/>
              </a:spcBef>
            </a:pPr>
            <a:r>
              <a:rPr sz="2650" b="1" spc="-160" dirty="0">
                <a:latin typeface="Times New Roman"/>
                <a:cs typeface="Times New Roman"/>
              </a:rPr>
              <a:t>UNDERSTANDING </a:t>
            </a:r>
            <a:r>
              <a:rPr sz="2650" b="1" spc="-180" dirty="0">
                <a:latin typeface="Times New Roman"/>
                <a:cs typeface="Times New Roman"/>
              </a:rPr>
              <a:t>CAREER</a:t>
            </a:r>
            <a:r>
              <a:rPr sz="2650" b="1" spc="10" dirty="0">
                <a:latin typeface="Times New Roman"/>
                <a:cs typeface="Times New Roman"/>
              </a:rPr>
              <a:t> </a:t>
            </a:r>
            <a:r>
              <a:rPr sz="2650" b="1" spc="-145" dirty="0">
                <a:latin typeface="Times New Roman"/>
                <a:cs typeface="Times New Roman"/>
              </a:rPr>
              <a:t>ASPIRATIONS </a:t>
            </a:r>
            <a:r>
              <a:rPr sz="2650" b="1" spc="-290" dirty="0">
                <a:latin typeface="Times New Roman"/>
                <a:cs typeface="Times New Roman"/>
              </a:rPr>
              <a:t>OF</a:t>
            </a:r>
            <a:r>
              <a:rPr sz="2650" b="1" spc="-5" dirty="0">
                <a:latin typeface="Times New Roman"/>
                <a:cs typeface="Times New Roman"/>
              </a:rPr>
              <a:t> </a:t>
            </a:r>
            <a:r>
              <a:rPr sz="2650" b="1" spc="-250" dirty="0">
                <a:latin typeface="Times New Roman"/>
                <a:cs typeface="Times New Roman"/>
              </a:rPr>
              <a:t>GEN</a:t>
            </a:r>
            <a:r>
              <a:rPr sz="2650" b="1" spc="-20" dirty="0">
                <a:latin typeface="Times New Roman"/>
                <a:cs typeface="Times New Roman"/>
              </a:rPr>
              <a:t> </a:t>
            </a:r>
            <a:r>
              <a:rPr sz="2650" b="1" spc="-50" dirty="0">
                <a:latin typeface="Times New Roman"/>
                <a:cs typeface="Times New Roman"/>
              </a:rPr>
              <a:t>Z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2544" y="2575560"/>
            <a:ext cx="4284345" cy="1983105"/>
          </a:xfrm>
          <a:custGeom>
            <a:avLst/>
            <a:gdLst/>
            <a:ahLst/>
            <a:cxnLst/>
            <a:rect l="l" t="t" r="r" b="b"/>
            <a:pathLst>
              <a:path w="4284345" h="1983104">
                <a:moveTo>
                  <a:pt x="0" y="1636776"/>
                </a:moveTo>
                <a:lnTo>
                  <a:pt x="0" y="1258824"/>
                </a:lnTo>
                <a:lnTo>
                  <a:pt x="47243" y="1258824"/>
                </a:lnTo>
                <a:lnTo>
                  <a:pt x="47243" y="1635251"/>
                </a:lnTo>
                <a:lnTo>
                  <a:pt x="0" y="1636776"/>
                </a:lnTo>
                <a:close/>
              </a:path>
              <a:path w="4284345" h="1983104">
                <a:moveTo>
                  <a:pt x="36576" y="1789176"/>
                </a:moveTo>
                <a:lnTo>
                  <a:pt x="15240" y="1738884"/>
                </a:lnTo>
                <a:lnTo>
                  <a:pt x="4572" y="1688592"/>
                </a:lnTo>
                <a:lnTo>
                  <a:pt x="1524" y="1671828"/>
                </a:lnTo>
                <a:lnTo>
                  <a:pt x="1524" y="1653540"/>
                </a:lnTo>
                <a:lnTo>
                  <a:pt x="0" y="1636776"/>
                </a:lnTo>
                <a:lnTo>
                  <a:pt x="47243" y="1635251"/>
                </a:lnTo>
                <a:lnTo>
                  <a:pt x="47243" y="1652016"/>
                </a:lnTo>
                <a:lnTo>
                  <a:pt x="48768" y="1667256"/>
                </a:lnTo>
                <a:lnTo>
                  <a:pt x="48906" y="1667256"/>
                </a:lnTo>
                <a:lnTo>
                  <a:pt x="50292" y="1682496"/>
                </a:lnTo>
                <a:lnTo>
                  <a:pt x="50569" y="1682496"/>
                </a:lnTo>
                <a:lnTo>
                  <a:pt x="53340" y="1697736"/>
                </a:lnTo>
                <a:lnTo>
                  <a:pt x="53644" y="1697736"/>
                </a:lnTo>
                <a:lnTo>
                  <a:pt x="56388" y="1711451"/>
                </a:lnTo>
                <a:lnTo>
                  <a:pt x="60960" y="1726692"/>
                </a:lnTo>
                <a:lnTo>
                  <a:pt x="61417" y="1726692"/>
                </a:lnTo>
                <a:lnTo>
                  <a:pt x="65532" y="1740408"/>
                </a:lnTo>
                <a:lnTo>
                  <a:pt x="66141" y="1740408"/>
                </a:lnTo>
                <a:lnTo>
                  <a:pt x="71018" y="1752600"/>
                </a:lnTo>
                <a:lnTo>
                  <a:pt x="70104" y="1752600"/>
                </a:lnTo>
                <a:lnTo>
                  <a:pt x="77724" y="1766316"/>
                </a:lnTo>
                <a:lnTo>
                  <a:pt x="76200" y="1766316"/>
                </a:lnTo>
                <a:lnTo>
                  <a:pt x="77724" y="1767840"/>
                </a:lnTo>
                <a:lnTo>
                  <a:pt x="36576" y="1789176"/>
                </a:lnTo>
                <a:close/>
              </a:path>
              <a:path w="4284345" h="1983104">
                <a:moveTo>
                  <a:pt x="48906" y="1667256"/>
                </a:moveTo>
                <a:lnTo>
                  <a:pt x="48768" y="1667256"/>
                </a:lnTo>
                <a:lnTo>
                  <a:pt x="48768" y="1665732"/>
                </a:lnTo>
                <a:lnTo>
                  <a:pt x="48906" y="1667256"/>
                </a:lnTo>
                <a:close/>
              </a:path>
              <a:path w="4284345" h="1983104">
                <a:moveTo>
                  <a:pt x="50569" y="1682496"/>
                </a:moveTo>
                <a:lnTo>
                  <a:pt x="50292" y="1682496"/>
                </a:lnTo>
                <a:lnTo>
                  <a:pt x="50292" y="1680972"/>
                </a:lnTo>
                <a:lnTo>
                  <a:pt x="50569" y="1682496"/>
                </a:lnTo>
                <a:close/>
              </a:path>
              <a:path w="4284345" h="1983104">
                <a:moveTo>
                  <a:pt x="53644" y="1697736"/>
                </a:moveTo>
                <a:lnTo>
                  <a:pt x="53340" y="1697736"/>
                </a:lnTo>
                <a:lnTo>
                  <a:pt x="53340" y="1696212"/>
                </a:lnTo>
                <a:lnTo>
                  <a:pt x="53644" y="1697736"/>
                </a:lnTo>
                <a:close/>
              </a:path>
              <a:path w="4284345" h="1983104">
                <a:moveTo>
                  <a:pt x="61417" y="1726692"/>
                </a:moveTo>
                <a:lnTo>
                  <a:pt x="60960" y="1726692"/>
                </a:lnTo>
                <a:lnTo>
                  <a:pt x="60960" y="1725168"/>
                </a:lnTo>
                <a:lnTo>
                  <a:pt x="61417" y="1726692"/>
                </a:lnTo>
                <a:close/>
              </a:path>
              <a:path w="4284345" h="1983104">
                <a:moveTo>
                  <a:pt x="66141" y="1740408"/>
                </a:moveTo>
                <a:lnTo>
                  <a:pt x="65532" y="1740408"/>
                </a:lnTo>
                <a:lnTo>
                  <a:pt x="65532" y="1738884"/>
                </a:lnTo>
                <a:lnTo>
                  <a:pt x="66141" y="1740408"/>
                </a:lnTo>
                <a:close/>
              </a:path>
              <a:path w="4284345" h="1983104">
                <a:moveTo>
                  <a:pt x="71628" y="1754124"/>
                </a:moveTo>
                <a:lnTo>
                  <a:pt x="70104" y="1752600"/>
                </a:lnTo>
                <a:lnTo>
                  <a:pt x="71018" y="1752600"/>
                </a:lnTo>
                <a:lnTo>
                  <a:pt x="71628" y="1754124"/>
                </a:lnTo>
                <a:close/>
              </a:path>
              <a:path w="4284345" h="1983104">
                <a:moveTo>
                  <a:pt x="47243" y="1118616"/>
                </a:moveTo>
                <a:lnTo>
                  <a:pt x="0" y="1118616"/>
                </a:lnTo>
                <a:lnTo>
                  <a:pt x="0" y="1071372"/>
                </a:lnTo>
                <a:lnTo>
                  <a:pt x="47243" y="1071372"/>
                </a:lnTo>
                <a:lnTo>
                  <a:pt x="47243" y="1118616"/>
                </a:lnTo>
                <a:close/>
              </a:path>
              <a:path w="4284345" h="1983104">
                <a:moveTo>
                  <a:pt x="47243" y="929640"/>
                </a:moveTo>
                <a:lnTo>
                  <a:pt x="0" y="929640"/>
                </a:lnTo>
                <a:lnTo>
                  <a:pt x="0" y="882396"/>
                </a:lnTo>
                <a:lnTo>
                  <a:pt x="47243" y="882396"/>
                </a:lnTo>
                <a:lnTo>
                  <a:pt x="47243" y="929640"/>
                </a:lnTo>
                <a:close/>
              </a:path>
              <a:path w="4284345" h="1983104">
                <a:moveTo>
                  <a:pt x="47243" y="740664"/>
                </a:moveTo>
                <a:lnTo>
                  <a:pt x="0" y="740664"/>
                </a:lnTo>
                <a:lnTo>
                  <a:pt x="0" y="364236"/>
                </a:lnTo>
                <a:lnTo>
                  <a:pt x="47243" y="364236"/>
                </a:lnTo>
                <a:lnTo>
                  <a:pt x="47243" y="740664"/>
                </a:lnTo>
                <a:close/>
              </a:path>
              <a:path w="4284345" h="1983104">
                <a:moveTo>
                  <a:pt x="68580" y="233172"/>
                </a:moveTo>
                <a:lnTo>
                  <a:pt x="25908" y="216408"/>
                </a:lnTo>
                <a:lnTo>
                  <a:pt x="27432" y="210312"/>
                </a:lnTo>
                <a:lnTo>
                  <a:pt x="47243" y="170688"/>
                </a:lnTo>
                <a:lnTo>
                  <a:pt x="88391" y="195072"/>
                </a:lnTo>
                <a:lnTo>
                  <a:pt x="84582" y="202691"/>
                </a:lnTo>
                <a:lnTo>
                  <a:pt x="83820" y="202691"/>
                </a:lnTo>
                <a:lnTo>
                  <a:pt x="76200" y="216408"/>
                </a:lnTo>
                <a:lnTo>
                  <a:pt x="76962" y="216408"/>
                </a:lnTo>
                <a:lnTo>
                  <a:pt x="70104" y="230124"/>
                </a:lnTo>
                <a:lnTo>
                  <a:pt x="70612" y="230124"/>
                </a:lnTo>
                <a:lnTo>
                  <a:pt x="68580" y="233172"/>
                </a:lnTo>
                <a:close/>
              </a:path>
              <a:path w="4284345" h="1983104">
                <a:moveTo>
                  <a:pt x="83820" y="204216"/>
                </a:moveTo>
                <a:lnTo>
                  <a:pt x="83820" y="202691"/>
                </a:lnTo>
                <a:lnTo>
                  <a:pt x="84582" y="202691"/>
                </a:lnTo>
                <a:lnTo>
                  <a:pt x="83820" y="204216"/>
                </a:lnTo>
                <a:close/>
              </a:path>
              <a:path w="4284345" h="1983104">
                <a:moveTo>
                  <a:pt x="76962" y="216408"/>
                </a:moveTo>
                <a:lnTo>
                  <a:pt x="76200" y="216408"/>
                </a:lnTo>
                <a:lnTo>
                  <a:pt x="77724" y="214883"/>
                </a:lnTo>
                <a:lnTo>
                  <a:pt x="76962" y="216408"/>
                </a:lnTo>
                <a:close/>
              </a:path>
              <a:path w="4284345" h="1983104">
                <a:moveTo>
                  <a:pt x="70612" y="230124"/>
                </a:moveTo>
                <a:lnTo>
                  <a:pt x="70104" y="230124"/>
                </a:lnTo>
                <a:lnTo>
                  <a:pt x="71628" y="228600"/>
                </a:lnTo>
                <a:lnTo>
                  <a:pt x="70612" y="230124"/>
                </a:lnTo>
                <a:close/>
              </a:path>
              <a:path w="4284345" h="1983104">
                <a:moveTo>
                  <a:pt x="176783" y="99059"/>
                </a:moveTo>
                <a:lnTo>
                  <a:pt x="149352" y="60959"/>
                </a:lnTo>
                <a:lnTo>
                  <a:pt x="152400" y="57912"/>
                </a:lnTo>
                <a:lnTo>
                  <a:pt x="167639" y="50291"/>
                </a:lnTo>
                <a:lnTo>
                  <a:pt x="181356" y="41148"/>
                </a:lnTo>
                <a:lnTo>
                  <a:pt x="193548" y="35051"/>
                </a:lnTo>
                <a:lnTo>
                  <a:pt x="214883" y="77724"/>
                </a:lnTo>
                <a:lnTo>
                  <a:pt x="204216" y="82296"/>
                </a:lnTo>
                <a:lnTo>
                  <a:pt x="190500" y="89916"/>
                </a:lnTo>
                <a:lnTo>
                  <a:pt x="192024" y="89916"/>
                </a:lnTo>
                <a:lnTo>
                  <a:pt x="178308" y="97536"/>
                </a:lnTo>
                <a:lnTo>
                  <a:pt x="179831" y="97536"/>
                </a:lnTo>
                <a:lnTo>
                  <a:pt x="176783" y="99059"/>
                </a:lnTo>
                <a:close/>
              </a:path>
              <a:path w="4284345" h="1983104">
                <a:moveTo>
                  <a:pt x="717804" y="47243"/>
                </a:moveTo>
                <a:lnTo>
                  <a:pt x="341376" y="47243"/>
                </a:lnTo>
                <a:lnTo>
                  <a:pt x="339852" y="0"/>
                </a:lnTo>
                <a:lnTo>
                  <a:pt x="717804" y="0"/>
                </a:lnTo>
                <a:lnTo>
                  <a:pt x="717804" y="47243"/>
                </a:lnTo>
                <a:close/>
              </a:path>
              <a:path w="4284345" h="1983104">
                <a:moveTo>
                  <a:pt x="906780" y="47243"/>
                </a:moveTo>
                <a:lnTo>
                  <a:pt x="859536" y="47243"/>
                </a:lnTo>
                <a:lnTo>
                  <a:pt x="859536" y="0"/>
                </a:lnTo>
                <a:lnTo>
                  <a:pt x="906780" y="0"/>
                </a:lnTo>
                <a:lnTo>
                  <a:pt x="906780" y="47243"/>
                </a:lnTo>
                <a:close/>
              </a:path>
              <a:path w="4284345" h="1983104">
                <a:moveTo>
                  <a:pt x="1094232" y="47243"/>
                </a:moveTo>
                <a:lnTo>
                  <a:pt x="1048511" y="47243"/>
                </a:lnTo>
                <a:lnTo>
                  <a:pt x="1048511" y="0"/>
                </a:lnTo>
                <a:lnTo>
                  <a:pt x="1094232" y="0"/>
                </a:lnTo>
                <a:lnTo>
                  <a:pt x="1094232" y="47243"/>
                </a:lnTo>
                <a:close/>
              </a:path>
              <a:path w="4284345" h="1983104">
                <a:moveTo>
                  <a:pt x="1613916" y="47243"/>
                </a:moveTo>
                <a:lnTo>
                  <a:pt x="1235964" y="47243"/>
                </a:lnTo>
                <a:lnTo>
                  <a:pt x="1235964" y="0"/>
                </a:lnTo>
                <a:lnTo>
                  <a:pt x="1613916" y="0"/>
                </a:lnTo>
                <a:lnTo>
                  <a:pt x="1613916" y="47243"/>
                </a:lnTo>
                <a:close/>
              </a:path>
              <a:path w="4284345" h="1983104">
                <a:moveTo>
                  <a:pt x="1802892" y="47243"/>
                </a:moveTo>
                <a:lnTo>
                  <a:pt x="1755648" y="47243"/>
                </a:lnTo>
                <a:lnTo>
                  <a:pt x="1755648" y="0"/>
                </a:lnTo>
                <a:lnTo>
                  <a:pt x="1802892" y="0"/>
                </a:lnTo>
                <a:lnTo>
                  <a:pt x="1802892" y="47243"/>
                </a:lnTo>
                <a:close/>
              </a:path>
              <a:path w="4284345" h="1983104">
                <a:moveTo>
                  <a:pt x="1990344" y="47243"/>
                </a:moveTo>
                <a:lnTo>
                  <a:pt x="1943099" y="47243"/>
                </a:lnTo>
                <a:lnTo>
                  <a:pt x="1943099" y="0"/>
                </a:lnTo>
                <a:lnTo>
                  <a:pt x="1990344" y="0"/>
                </a:lnTo>
                <a:lnTo>
                  <a:pt x="1990344" y="47243"/>
                </a:lnTo>
                <a:close/>
              </a:path>
              <a:path w="4284345" h="1983104">
                <a:moveTo>
                  <a:pt x="2510028" y="47243"/>
                </a:moveTo>
                <a:lnTo>
                  <a:pt x="2132075" y="47243"/>
                </a:lnTo>
                <a:lnTo>
                  <a:pt x="2132075" y="0"/>
                </a:lnTo>
                <a:lnTo>
                  <a:pt x="2510028" y="0"/>
                </a:lnTo>
                <a:lnTo>
                  <a:pt x="2510028" y="47243"/>
                </a:lnTo>
                <a:close/>
              </a:path>
              <a:path w="4284345" h="1983104">
                <a:moveTo>
                  <a:pt x="2697480" y="47243"/>
                </a:moveTo>
                <a:lnTo>
                  <a:pt x="2650236" y="47243"/>
                </a:lnTo>
                <a:lnTo>
                  <a:pt x="2650236" y="0"/>
                </a:lnTo>
                <a:lnTo>
                  <a:pt x="2697480" y="0"/>
                </a:lnTo>
                <a:lnTo>
                  <a:pt x="2697480" y="47243"/>
                </a:lnTo>
                <a:close/>
              </a:path>
              <a:path w="4284345" h="1983104">
                <a:moveTo>
                  <a:pt x="2886456" y="47243"/>
                </a:moveTo>
                <a:lnTo>
                  <a:pt x="2839212" y="47243"/>
                </a:lnTo>
                <a:lnTo>
                  <a:pt x="2839212" y="0"/>
                </a:lnTo>
                <a:lnTo>
                  <a:pt x="2886456" y="0"/>
                </a:lnTo>
                <a:lnTo>
                  <a:pt x="2886456" y="47243"/>
                </a:lnTo>
                <a:close/>
              </a:path>
              <a:path w="4284345" h="1983104">
                <a:moveTo>
                  <a:pt x="3404616" y="47243"/>
                </a:moveTo>
                <a:lnTo>
                  <a:pt x="3028188" y="47243"/>
                </a:lnTo>
                <a:lnTo>
                  <a:pt x="3028188" y="0"/>
                </a:lnTo>
                <a:lnTo>
                  <a:pt x="3404616" y="0"/>
                </a:lnTo>
                <a:lnTo>
                  <a:pt x="3404616" y="47243"/>
                </a:lnTo>
                <a:close/>
              </a:path>
              <a:path w="4284345" h="1983104">
                <a:moveTo>
                  <a:pt x="3593592" y="47243"/>
                </a:moveTo>
                <a:lnTo>
                  <a:pt x="3546348" y="47243"/>
                </a:lnTo>
                <a:lnTo>
                  <a:pt x="3546348" y="0"/>
                </a:lnTo>
                <a:lnTo>
                  <a:pt x="3593592" y="0"/>
                </a:lnTo>
                <a:lnTo>
                  <a:pt x="3593592" y="47243"/>
                </a:lnTo>
                <a:close/>
              </a:path>
              <a:path w="4284345" h="1983104">
                <a:moveTo>
                  <a:pt x="3782567" y="47243"/>
                </a:moveTo>
                <a:lnTo>
                  <a:pt x="3735324" y="47243"/>
                </a:lnTo>
                <a:lnTo>
                  <a:pt x="3735324" y="0"/>
                </a:lnTo>
                <a:lnTo>
                  <a:pt x="3782567" y="0"/>
                </a:lnTo>
                <a:lnTo>
                  <a:pt x="3782567" y="47243"/>
                </a:lnTo>
                <a:close/>
              </a:path>
              <a:path w="4284345" h="1983104">
                <a:moveTo>
                  <a:pt x="3998976" y="53340"/>
                </a:moveTo>
                <a:lnTo>
                  <a:pt x="3968496" y="47243"/>
                </a:lnTo>
                <a:lnTo>
                  <a:pt x="3924300" y="47243"/>
                </a:lnTo>
                <a:lnTo>
                  <a:pt x="3924300" y="0"/>
                </a:lnTo>
                <a:lnTo>
                  <a:pt x="3956304" y="0"/>
                </a:lnTo>
                <a:lnTo>
                  <a:pt x="3991356" y="3048"/>
                </a:lnTo>
                <a:lnTo>
                  <a:pt x="4041648" y="15240"/>
                </a:lnTo>
                <a:lnTo>
                  <a:pt x="4104132" y="41148"/>
                </a:lnTo>
                <a:lnTo>
                  <a:pt x="4117848" y="50291"/>
                </a:lnTo>
                <a:lnTo>
                  <a:pt x="4120591" y="51816"/>
                </a:lnTo>
                <a:lnTo>
                  <a:pt x="3997452" y="51816"/>
                </a:lnTo>
                <a:lnTo>
                  <a:pt x="3998976" y="53340"/>
                </a:lnTo>
                <a:close/>
              </a:path>
              <a:path w="4284345" h="1983104">
                <a:moveTo>
                  <a:pt x="3970020" y="48767"/>
                </a:moveTo>
                <a:lnTo>
                  <a:pt x="3953256" y="47243"/>
                </a:lnTo>
                <a:lnTo>
                  <a:pt x="3968496" y="47243"/>
                </a:lnTo>
                <a:lnTo>
                  <a:pt x="3970020" y="48767"/>
                </a:lnTo>
                <a:close/>
              </a:path>
              <a:path w="4284345" h="1983104">
                <a:moveTo>
                  <a:pt x="4041648" y="65532"/>
                </a:moveTo>
                <a:lnTo>
                  <a:pt x="4026408" y="59436"/>
                </a:lnTo>
                <a:lnTo>
                  <a:pt x="4027932" y="59436"/>
                </a:lnTo>
                <a:lnTo>
                  <a:pt x="4012692" y="56388"/>
                </a:lnTo>
                <a:lnTo>
                  <a:pt x="4014216" y="56388"/>
                </a:lnTo>
                <a:lnTo>
                  <a:pt x="3997452" y="51816"/>
                </a:lnTo>
                <a:lnTo>
                  <a:pt x="4120591" y="51816"/>
                </a:lnTo>
                <a:lnTo>
                  <a:pt x="4131564" y="57912"/>
                </a:lnTo>
                <a:lnTo>
                  <a:pt x="4139401" y="64008"/>
                </a:lnTo>
                <a:lnTo>
                  <a:pt x="4040124" y="64008"/>
                </a:lnTo>
                <a:lnTo>
                  <a:pt x="4041648" y="65532"/>
                </a:lnTo>
                <a:close/>
              </a:path>
              <a:path w="4284345" h="1983104">
                <a:moveTo>
                  <a:pt x="4119372" y="107823"/>
                </a:moveTo>
                <a:lnTo>
                  <a:pt x="4105656" y="97536"/>
                </a:lnTo>
                <a:lnTo>
                  <a:pt x="4093464" y="89916"/>
                </a:lnTo>
                <a:lnTo>
                  <a:pt x="4079748" y="82296"/>
                </a:lnTo>
                <a:lnTo>
                  <a:pt x="4081272" y="82296"/>
                </a:lnTo>
                <a:lnTo>
                  <a:pt x="4067556" y="76200"/>
                </a:lnTo>
                <a:lnTo>
                  <a:pt x="4069080" y="76200"/>
                </a:lnTo>
                <a:lnTo>
                  <a:pt x="4053840" y="70104"/>
                </a:lnTo>
                <a:lnTo>
                  <a:pt x="4055364" y="70104"/>
                </a:lnTo>
                <a:lnTo>
                  <a:pt x="4040124" y="64008"/>
                </a:lnTo>
                <a:lnTo>
                  <a:pt x="4139401" y="64008"/>
                </a:lnTo>
                <a:lnTo>
                  <a:pt x="4158996" y="79248"/>
                </a:lnTo>
                <a:lnTo>
                  <a:pt x="4183380" y="100583"/>
                </a:lnTo>
                <a:lnTo>
                  <a:pt x="4187380" y="105156"/>
                </a:lnTo>
                <a:lnTo>
                  <a:pt x="4116324" y="105156"/>
                </a:lnTo>
                <a:lnTo>
                  <a:pt x="4119372" y="107823"/>
                </a:lnTo>
                <a:close/>
              </a:path>
              <a:path w="4284345" h="1983104">
                <a:moveTo>
                  <a:pt x="4128516" y="115824"/>
                </a:moveTo>
                <a:lnTo>
                  <a:pt x="4117942" y="106572"/>
                </a:lnTo>
                <a:lnTo>
                  <a:pt x="4117177" y="106009"/>
                </a:lnTo>
                <a:lnTo>
                  <a:pt x="4116324" y="105156"/>
                </a:lnTo>
                <a:lnTo>
                  <a:pt x="4187380" y="105156"/>
                </a:lnTo>
                <a:lnTo>
                  <a:pt x="4195381" y="114300"/>
                </a:lnTo>
                <a:lnTo>
                  <a:pt x="4128516" y="114300"/>
                </a:lnTo>
                <a:lnTo>
                  <a:pt x="4128516" y="115824"/>
                </a:lnTo>
                <a:close/>
              </a:path>
              <a:path w="4284345" h="1983104">
                <a:moveTo>
                  <a:pt x="4151376" y="135636"/>
                </a:moveTo>
                <a:lnTo>
                  <a:pt x="4128516" y="114300"/>
                </a:lnTo>
                <a:lnTo>
                  <a:pt x="4195381" y="114300"/>
                </a:lnTo>
                <a:lnTo>
                  <a:pt x="4204716" y="124967"/>
                </a:lnTo>
                <a:lnTo>
                  <a:pt x="4210642" y="132588"/>
                </a:lnTo>
                <a:lnTo>
                  <a:pt x="4149852" y="132588"/>
                </a:lnTo>
                <a:lnTo>
                  <a:pt x="4151376" y="135636"/>
                </a:lnTo>
                <a:close/>
              </a:path>
              <a:path w="4284345" h="1983104">
                <a:moveTo>
                  <a:pt x="4235958" y="167640"/>
                </a:moveTo>
                <a:lnTo>
                  <a:pt x="4178808" y="167640"/>
                </a:lnTo>
                <a:lnTo>
                  <a:pt x="4172140" y="160020"/>
                </a:lnTo>
                <a:lnTo>
                  <a:pt x="4149852" y="132588"/>
                </a:lnTo>
                <a:lnTo>
                  <a:pt x="4210642" y="132588"/>
                </a:lnTo>
                <a:lnTo>
                  <a:pt x="4226052" y="152400"/>
                </a:lnTo>
                <a:lnTo>
                  <a:pt x="4235190" y="166107"/>
                </a:lnTo>
                <a:lnTo>
                  <a:pt x="4235958" y="167640"/>
                </a:lnTo>
                <a:close/>
              </a:path>
              <a:path w="4284345" h="1983104">
                <a:moveTo>
                  <a:pt x="4201668" y="204216"/>
                </a:moveTo>
                <a:lnTo>
                  <a:pt x="4194048" y="190500"/>
                </a:lnTo>
                <a:lnTo>
                  <a:pt x="4186428" y="178308"/>
                </a:lnTo>
                <a:lnTo>
                  <a:pt x="4176140" y="164591"/>
                </a:lnTo>
                <a:lnTo>
                  <a:pt x="4178808" y="167640"/>
                </a:lnTo>
                <a:lnTo>
                  <a:pt x="4235958" y="167640"/>
                </a:lnTo>
                <a:lnTo>
                  <a:pt x="4242816" y="181356"/>
                </a:lnTo>
                <a:lnTo>
                  <a:pt x="4250436" y="195072"/>
                </a:lnTo>
                <a:lnTo>
                  <a:pt x="4250436" y="196596"/>
                </a:lnTo>
                <a:lnTo>
                  <a:pt x="4237306" y="202691"/>
                </a:lnTo>
                <a:lnTo>
                  <a:pt x="4201668" y="202691"/>
                </a:lnTo>
                <a:lnTo>
                  <a:pt x="4201668" y="204216"/>
                </a:lnTo>
                <a:close/>
              </a:path>
              <a:path w="4284345" h="1983104">
                <a:moveTo>
                  <a:pt x="4207764" y="216408"/>
                </a:moveTo>
                <a:lnTo>
                  <a:pt x="4201668" y="202691"/>
                </a:lnTo>
                <a:lnTo>
                  <a:pt x="4237306" y="202691"/>
                </a:lnTo>
                <a:lnTo>
                  <a:pt x="4211046" y="214883"/>
                </a:lnTo>
                <a:lnTo>
                  <a:pt x="4207764" y="214883"/>
                </a:lnTo>
                <a:lnTo>
                  <a:pt x="4207764" y="216408"/>
                </a:lnTo>
                <a:close/>
              </a:path>
              <a:path w="4284345" h="1983104">
                <a:moveTo>
                  <a:pt x="4207764" y="216408"/>
                </a:moveTo>
                <a:lnTo>
                  <a:pt x="4207764" y="214883"/>
                </a:lnTo>
                <a:lnTo>
                  <a:pt x="4211046" y="214883"/>
                </a:lnTo>
                <a:lnTo>
                  <a:pt x="4207764" y="216408"/>
                </a:lnTo>
                <a:close/>
              </a:path>
              <a:path w="4284345" h="1983104">
                <a:moveTo>
                  <a:pt x="4283964" y="390143"/>
                </a:moveTo>
                <a:lnTo>
                  <a:pt x="4236720" y="390143"/>
                </a:lnTo>
                <a:lnTo>
                  <a:pt x="4236720" y="345948"/>
                </a:lnTo>
                <a:lnTo>
                  <a:pt x="4238244" y="345948"/>
                </a:lnTo>
                <a:lnTo>
                  <a:pt x="4236720" y="342900"/>
                </a:lnTo>
                <a:lnTo>
                  <a:pt x="4283964" y="342900"/>
                </a:lnTo>
                <a:lnTo>
                  <a:pt x="4283964" y="390143"/>
                </a:lnTo>
                <a:close/>
              </a:path>
              <a:path w="4284345" h="1983104">
                <a:moveTo>
                  <a:pt x="4283964" y="579120"/>
                </a:moveTo>
                <a:lnTo>
                  <a:pt x="4236720" y="579120"/>
                </a:lnTo>
                <a:lnTo>
                  <a:pt x="4236720" y="531875"/>
                </a:lnTo>
                <a:lnTo>
                  <a:pt x="4283964" y="531875"/>
                </a:lnTo>
                <a:lnTo>
                  <a:pt x="4283964" y="579120"/>
                </a:lnTo>
                <a:close/>
              </a:path>
              <a:path w="4284345" h="1983104">
                <a:moveTo>
                  <a:pt x="4283964" y="1097280"/>
                </a:moveTo>
                <a:lnTo>
                  <a:pt x="4236720" y="1097280"/>
                </a:lnTo>
                <a:lnTo>
                  <a:pt x="4236720" y="720851"/>
                </a:lnTo>
                <a:lnTo>
                  <a:pt x="4283964" y="720851"/>
                </a:lnTo>
                <a:lnTo>
                  <a:pt x="4283964" y="1097280"/>
                </a:lnTo>
                <a:close/>
              </a:path>
              <a:path w="4284345" h="1983104">
                <a:moveTo>
                  <a:pt x="4283964" y="1286256"/>
                </a:moveTo>
                <a:lnTo>
                  <a:pt x="4236720" y="1286256"/>
                </a:lnTo>
                <a:lnTo>
                  <a:pt x="4236720" y="1239012"/>
                </a:lnTo>
                <a:lnTo>
                  <a:pt x="4283964" y="1239012"/>
                </a:lnTo>
                <a:lnTo>
                  <a:pt x="4283964" y="1286256"/>
                </a:lnTo>
                <a:close/>
              </a:path>
              <a:path w="4284345" h="1983104">
                <a:moveTo>
                  <a:pt x="4283964" y="1475232"/>
                </a:moveTo>
                <a:lnTo>
                  <a:pt x="4236720" y="1475232"/>
                </a:lnTo>
                <a:lnTo>
                  <a:pt x="4236720" y="1427988"/>
                </a:lnTo>
                <a:lnTo>
                  <a:pt x="4283964" y="1427988"/>
                </a:lnTo>
                <a:lnTo>
                  <a:pt x="4283964" y="1475232"/>
                </a:lnTo>
                <a:close/>
              </a:path>
              <a:path w="4284345" h="1983104">
                <a:moveTo>
                  <a:pt x="4236720" y="1636776"/>
                </a:moveTo>
                <a:lnTo>
                  <a:pt x="4236720" y="1615440"/>
                </a:lnTo>
                <a:lnTo>
                  <a:pt x="4283964" y="1615440"/>
                </a:lnTo>
                <a:lnTo>
                  <a:pt x="4283964" y="1635251"/>
                </a:lnTo>
                <a:lnTo>
                  <a:pt x="4238244" y="1635251"/>
                </a:lnTo>
                <a:lnTo>
                  <a:pt x="4236720" y="1636776"/>
                </a:lnTo>
                <a:close/>
              </a:path>
              <a:path w="4284345" h="1983104">
                <a:moveTo>
                  <a:pt x="4235196" y="1667256"/>
                </a:moveTo>
                <a:lnTo>
                  <a:pt x="4236720" y="1652016"/>
                </a:lnTo>
                <a:lnTo>
                  <a:pt x="4238244" y="1635251"/>
                </a:lnTo>
                <a:lnTo>
                  <a:pt x="4283964" y="1635251"/>
                </a:lnTo>
                <a:lnTo>
                  <a:pt x="4283964" y="1653540"/>
                </a:lnTo>
                <a:lnTo>
                  <a:pt x="4282948" y="1665732"/>
                </a:lnTo>
                <a:lnTo>
                  <a:pt x="4236720" y="1665732"/>
                </a:lnTo>
                <a:lnTo>
                  <a:pt x="4235196" y="1667256"/>
                </a:lnTo>
                <a:close/>
              </a:path>
              <a:path w="4284345" h="1983104">
                <a:moveTo>
                  <a:pt x="4281470" y="1682496"/>
                </a:moveTo>
                <a:lnTo>
                  <a:pt x="4233672" y="1682496"/>
                </a:lnTo>
                <a:lnTo>
                  <a:pt x="4236720" y="1665732"/>
                </a:lnTo>
                <a:lnTo>
                  <a:pt x="4282948" y="1665732"/>
                </a:lnTo>
                <a:lnTo>
                  <a:pt x="4282440" y="1671828"/>
                </a:lnTo>
                <a:lnTo>
                  <a:pt x="4281470" y="1682496"/>
                </a:lnTo>
                <a:close/>
              </a:path>
              <a:path w="4284345" h="1983104">
                <a:moveTo>
                  <a:pt x="4230624" y="1697736"/>
                </a:moveTo>
                <a:lnTo>
                  <a:pt x="4233672" y="1680972"/>
                </a:lnTo>
                <a:lnTo>
                  <a:pt x="4233672" y="1682496"/>
                </a:lnTo>
                <a:lnTo>
                  <a:pt x="4281470" y="1682496"/>
                </a:lnTo>
                <a:lnTo>
                  <a:pt x="4280916" y="1688592"/>
                </a:lnTo>
                <a:lnTo>
                  <a:pt x="4279646" y="1696212"/>
                </a:lnTo>
                <a:lnTo>
                  <a:pt x="4232148" y="1696212"/>
                </a:lnTo>
                <a:lnTo>
                  <a:pt x="4230624" y="1697736"/>
                </a:lnTo>
                <a:close/>
              </a:path>
              <a:path w="4284345" h="1983104">
                <a:moveTo>
                  <a:pt x="4272381" y="1726692"/>
                </a:moveTo>
                <a:lnTo>
                  <a:pt x="4224528" y="1726692"/>
                </a:lnTo>
                <a:lnTo>
                  <a:pt x="4227576" y="1711451"/>
                </a:lnTo>
                <a:lnTo>
                  <a:pt x="4232148" y="1696212"/>
                </a:lnTo>
                <a:lnTo>
                  <a:pt x="4279646" y="1696212"/>
                </a:lnTo>
                <a:lnTo>
                  <a:pt x="4277868" y="1706880"/>
                </a:lnTo>
                <a:lnTo>
                  <a:pt x="4273296" y="1723643"/>
                </a:lnTo>
                <a:lnTo>
                  <a:pt x="4272381" y="1726692"/>
                </a:lnTo>
                <a:close/>
              </a:path>
              <a:path w="4284345" h="1983104">
                <a:moveTo>
                  <a:pt x="4218432" y="1740408"/>
                </a:moveTo>
                <a:lnTo>
                  <a:pt x="4224528" y="1725168"/>
                </a:lnTo>
                <a:lnTo>
                  <a:pt x="4224528" y="1726692"/>
                </a:lnTo>
                <a:lnTo>
                  <a:pt x="4272381" y="1726692"/>
                </a:lnTo>
                <a:lnTo>
                  <a:pt x="4268724" y="1738884"/>
                </a:lnTo>
                <a:lnTo>
                  <a:pt x="4219956" y="1738884"/>
                </a:lnTo>
                <a:lnTo>
                  <a:pt x="4218432" y="1740408"/>
                </a:lnTo>
                <a:close/>
              </a:path>
              <a:path w="4284345" h="1983104">
                <a:moveTo>
                  <a:pt x="4264567" y="1754124"/>
                </a:moveTo>
                <a:lnTo>
                  <a:pt x="4213859" y="1754124"/>
                </a:lnTo>
                <a:lnTo>
                  <a:pt x="4219956" y="1738884"/>
                </a:lnTo>
                <a:lnTo>
                  <a:pt x="4268724" y="1738884"/>
                </a:lnTo>
                <a:lnTo>
                  <a:pt x="4264567" y="1754124"/>
                </a:lnTo>
                <a:close/>
              </a:path>
              <a:path w="4284345" h="1983104">
                <a:moveTo>
                  <a:pt x="4253484" y="1780032"/>
                </a:moveTo>
                <a:lnTo>
                  <a:pt x="4201668" y="1780032"/>
                </a:lnTo>
                <a:lnTo>
                  <a:pt x="4213859" y="1752600"/>
                </a:lnTo>
                <a:lnTo>
                  <a:pt x="4213859" y="1754124"/>
                </a:lnTo>
                <a:lnTo>
                  <a:pt x="4264567" y="1754124"/>
                </a:lnTo>
                <a:lnTo>
                  <a:pt x="4264152" y="1755648"/>
                </a:lnTo>
                <a:lnTo>
                  <a:pt x="4258056" y="1770888"/>
                </a:lnTo>
                <a:lnTo>
                  <a:pt x="4253484" y="1780032"/>
                </a:lnTo>
                <a:close/>
              </a:path>
              <a:path w="4284345" h="1983104">
                <a:moveTo>
                  <a:pt x="4247388" y="1792224"/>
                </a:moveTo>
                <a:lnTo>
                  <a:pt x="4194048" y="1792224"/>
                </a:lnTo>
                <a:lnTo>
                  <a:pt x="4201668" y="1778508"/>
                </a:lnTo>
                <a:lnTo>
                  <a:pt x="4201668" y="1780032"/>
                </a:lnTo>
                <a:lnTo>
                  <a:pt x="4253484" y="1780032"/>
                </a:lnTo>
                <a:lnTo>
                  <a:pt x="4247388" y="1792224"/>
                </a:lnTo>
                <a:close/>
              </a:path>
              <a:path w="4284345" h="1983104">
                <a:moveTo>
                  <a:pt x="4188154" y="1804416"/>
                </a:moveTo>
                <a:lnTo>
                  <a:pt x="4186428" y="1804416"/>
                </a:lnTo>
                <a:lnTo>
                  <a:pt x="4194048" y="1790700"/>
                </a:lnTo>
                <a:lnTo>
                  <a:pt x="4194048" y="1792224"/>
                </a:lnTo>
                <a:lnTo>
                  <a:pt x="4247388" y="1792224"/>
                </a:lnTo>
                <a:lnTo>
                  <a:pt x="4242054" y="1802892"/>
                </a:lnTo>
                <a:lnTo>
                  <a:pt x="4189475" y="1802892"/>
                </a:lnTo>
                <a:lnTo>
                  <a:pt x="4188154" y="1804416"/>
                </a:lnTo>
                <a:close/>
              </a:path>
              <a:path w="4284345" h="1983104">
                <a:moveTo>
                  <a:pt x="4176674" y="1817522"/>
                </a:moveTo>
                <a:lnTo>
                  <a:pt x="4186428" y="1802892"/>
                </a:lnTo>
                <a:lnTo>
                  <a:pt x="4186428" y="1804416"/>
                </a:lnTo>
                <a:lnTo>
                  <a:pt x="4188142" y="1804416"/>
                </a:lnTo>
                <a:lnTo>
                  <a:pt x="4178808" y="1815084"/>
                </a:lnTo>
                <a:lnTo>
                  <a:pt x="4177841" y="1816050"/>
                </a:lnTo>
                <a:lnTo>
                  <a:pt x="4177477" y="1816608"/>
                </a:lnTo>
                <a:lnTo>
                  <a:pt x="4176674" y="1817522"/>
                </a:lnTo>
                <a:close/>
              </a:path>
              <a:path w="4284345" h="1983104">
                <a:moveTo>
                  <a:pt x="4150314" y="1848079"/>
                </a:moveTo>
                <a:lnTo>
                  <a:pt x="4189476" y="1802892"/>
                </a:lnTo>
                <a:lnTo>
                  <a:pt x="4242054" y="1802892"/>
                </a:lnTo>
                <a:lnTo>
                  <a:pt x="4235196" y="1816608"/>
                </a:lnTo>
                <a:lnTo>
                  <a:pt x="4226052" y="1830324"/>
                </a:lnTo>
                <a:lnTo>
                  <a:pt x="4213013" y="1847088"/>
                </a:lnTo>
                <a:lnTo>
                  <a:pt x="4151376" y="1847088"/>
                </a:lnTo>
                <a:lnTo>
                  <a:pt x="4150314" y="1848079"/>
                </a:lnTo>
                <a:close/>
              </a:path>
              <a:path w="4284345" h="1983104">
                <a:moveTo>
                  <a:pt x="4168256" y="1827376"/>
                </a:moveTo>
                <a:lnTo>
                  <a:pt x="4169556" y="1825657"/>
                </a:lnTo>
                <a:lnTo>
                  <a:pt x="4176489" y="1817733"/>
                </a:lnTo>
                <a:lnTo>
                  <a:pt x="4168256" y="1827376"/>
                </a:lnTo>
                <a:close/>
              </a:path>
              <a:path w="4284345" h="1983104">
                <a:moveTo>
                  <a:pt x="4195381" y="1868424"/>
                </a:moveTo>
                <a:lnTo>
                  <a:pt x="4128516" y="1868424"/>
                </a:lnTo>
                <a:lnTo>
                  <a:pt x="4139946" y="1857756"/>
                </a:lnTo>
                <a:lnTo>
                  <a:pt x="4149852" y="1848612"/>
                </a:lnTo>
                <a:lnTo>
                  <a:pt x="4151376" y="1847088"/>
                </a:lnTo>
                <a:lnTo>
                  <a:pt x="4213013" y="1847088"/>
                </a:lnTo>
                <a:lnTo>
                  <a:pt x="4204716" y="1857756"/>
                </a:lnTo>
                <a:lnTo>
                  <a:pt x="4195381" y="1868424"/>
                </a:lnTo>
                <a:close/>
              </a:path>
              <a:path w="4284345" h="1983104">
                <a:moveTo>
                  <a:pt x="4179896" y="1885188"/>
                </a:moveTo>
                <a:lnTo>
                  <a:pt x="4105656" y="1885188"/>
                </a:lnTo>
                <a:lnTo>
                  <a:pt x="4117848" y="1876043"/>
                </a:lnTo>
                <a:lnTo>
                  <a:pt x="4116324" y="1876043"/>
                </a:lnTo>
                <a:lnTo>
                  <a:pt x="4128516" y="1866900"/>
                </a:lnTo>
                <a:lnTo>
                  <a:pt x="4128516" y="1868424"/>
                </a:lnTo>
                <a:lnTo>
                  <a:pt x="4195381" y="1868424"/>
                </a:lnTo>
                <a:lnTo>
                  <a:pt x="4183380" y="1882140"/>
                </a:lnTo>
                <a:lnTo>
                  <a:pt x="4179896" y="1885188"/>
                </a:lnTo>
                <a:close/>
              </a:path>
              <a:path w="4284345" h="1983104">
                <a:moveTo>
                  <a:pt x="4162479" y="1900428"/>
                </a:moveTo>
                <a:lnTo>
                  <a:pt x="4079748" y="1900428"/>
                </a:lnTo>
                <a:lnTo>
                  <a:pt x="4093464" y="1892808"/>
                </a:lnTo>
                <a:lnTo>
                  <a:pt x="4105656" y="1883664"/>
                </a:lnTo>
                <a:lnTo>
                  <a:pt x="4105656" y="1885188"/>
                </a:lnTo>
                <a:lnTo>
                  <a:pt x="4179896" y="1885188"/>
                </a:lnTo>
                <a:lnTo>
                  <a:pt x="4162479" y="1900428"/>
                </a:lnTo>
                <a:close/>
              </a:path>
              <a:path w="4284345" h="1983104">
                <a:moveTo>
                  <a:pt x="4093464" y="1946148"/>
                </a:moveTo>
                <a:lnTo>
                  <a:pt x="4072128" y="1903476"/>
                </a:lnTo>
                <a:lnTo>
                  <a:pt x="4081272" y="1898904"/>
                </a:lnTo>
                <a:lnTo>
                  <a:pt x="4079748" y="1900428"/>
                </a:lnTo>
                <a:lnTo>
                  <a:pt x="4162479" y="1900428"/>
                </a:lnTo>
                <a:lnTo>
                  <a:pt x="4158996" y="1903476"/>
                </a:lnTo>
                <a:lnTo>
                  <a:pt x="4145280" y="1914143"/>
                </a:lnTo>
                <a:lnTo>
                  <a:pt x="4104132" y="1941576"/>
                </a:lnTo>
                <a:lnTo>
                  <a:pt x="4093464" y="1946148"/>
                </a:lnTo>
                <a:close/>
              </a:path>
              <a:path w="4284345" h="1983104">
                <a:moveTo>
                  <a:pt x="3947159" y="1982724"/>
                </a:moveTo>
                <a:lnTo>
                  <a:pt x="3899916" y="1982724"/>
                </a:lnTo>
                <a:lnTo>
                  <a:pt x="3899916" y="1935480"/>
                </a:lnTo>
                <a:lnTo>
                  <a:pt x="3947159" y="1935480"/>
                </a:lnTo>
                <a:lnTo>
                  <a:pt x="3947159" y="1982724"/>
                </a:lnTo>
                <a:close/>
              </a:path>
              <a:path w="4284345" h="1983104">
                <a:moveTo>
                  <a:pt x="3758184" y="1982724"/>
                </a:moveTo>
                <a:lnTo>
                  <a:pt x="3710940" y="1982724"/>
                </a:lnTo>
                <a:lnTo>
                  <a:pt x="3710940" y="1935480"/>
                </a:lnTo>
                <a:lnTo>
                  <a:pt x="3758184" y="1935480"/>
                </a:lnTo>
                <a:lnTo>
                  <a:pt x="3758184" y="1982724"/>
                </a:lnTo>
                <a:close/>
              </a:path>
              <a:path w="4284345" h="1983104">
                <a:moveTo>
                  <a:pt x="3570732" y="1982724"/>
                </a:moveTo>
                <a:lnTo>
                  <a:pt x="3192780" y="1982724"/>
                </a:lnTo>
                <a:lnTo>
                  <a:pt x="3192780" y="1935480"/>
                </a:lnTo>
                <a:lnTo>
                  <a:pt x="3570732" y="1935480"/>
                </a:lnTo>
                <a:lnTo>
                  <a:pt x="3570732" y="1982724"/>
                </a:lnTo>
                <a:close/>
              </a:path>
              <a:path w="4284345" h="1983104">
                <a:moveTo>
                  <a:pt x="3051048" y="1982724"/>
                </a:moveTo>
                <a:lnTo>
                  <a:pt x="3003804" y="1982724"/>
                </a:lnTo>
                <a:lnTo>
                  <a:pt x="3003804" y="1935480"/>
                </a:lnTo>
                <a:lnTo>
                  <a:pt x="3051048" y="1935480"/>
                </a:lnTo>
                <a:lnTo>
                  <a:pt x="3051048" y="1982724"/>
                </a:lnTo>
                <a:close/>
              </a:path>
              <a:path w="4284345" h="1983104">
                <a:moveTo>
                  <a:pt x="2862072" y="1982724"/>
                </a:moveTo>
                <a:lnTo>
                  <a:pt x="2816352" y="1982724"/>
                </a:lnTo>
                <a:lnTo>
                  <a:pt x="2816352" y="1935480"/>
                </a:lnTo>
                <a:lnTo>
                  <a:pt x="2862072" y="1935480"/>
                </a:lnTo>
                <a:lnTo>
                  <a:pt x="2862072" y="1982724"/>
                </a:lnTo>
                <a:close/>
              </a:path>
              <a:path w="4284345" h="1983104">
                <a:moveTo>
                  <a:pt x="2674620" y="1982724"/>
                </a:moveTo>
                <a:lnTo>
                  <a:pt x="2296667" y="1982724"/>
                </a:lnTo>
                <a:lnTo>
                  <a:pt x="2296667" y="1935480"/>
                </a:lnTo>
                <a:lnTo>
                  <a:pt x="2674620" y="1935480"/>
                </a:lnTo>
                <a:lnTo>
                  <a:pt x="2674620" y="1982724"/>
                </a:lnTo>
                <a:close/>
              </a:path>
              <a:path w="4284345" h="1983104">
                <a:moveTo>
                  <a:pt x="2154936" y="1982724"/>
                </a:moveTo>
                <a:lnTo>
                  <a:pt x="2107691" y="1982724"/>
                </a:lnTo>
                <a:lnTo>
                  <a:pt x="2107691" y="1935480"/>
                </a:lnTo>
                <a:lnTo>
                  <a:pt x="2154936" y="1935480"/>
                </a:lnTo>
                <a:lnTo>
                  <a:pt x="2154936" y="1982724"/>
                </a:lnTo>
                <a:close/>
              </a:path>
              <a:path w="4284345" h="1983104">
                <a:moveTo>
                  <a:pt x="1967483" y="1982724"/>
                </a:moveTo>
                <a:lnTo>
                  <a:pt x="1920240" y="1982724"/>
                </a:lnTo>
                <a:lnTo>
                  <a:pt x="1920240" y="1935480"/>
                </a:lnTo>
                <a:lnTo>
                  <a:pt x="1967483" y="1935480"/>
                </a:lnTo>
                <a:lnTo>
                  <a:pt x="1967483" y="1982724"/>
                </a:lnTo>
                <a:close/>
              </a:path>
              <a:path w="4284345" h="1983104">
                <a:moveTo>
                  <a:pt x="1778507" y="1982724"/>
                </a:moveTo>
                <a:lnTo>
                  <a:pt x="1400556" y="1982724"/>
                </a:lnTo>
                <a:lnTo>
                  <a:pt x="1400556" y="1935480"/>
                </a:lnTo>
                <a:lnTo>
                  <a:pt x="1778507" y="1935480"/>
                </a:lnTo>
                <a:lnTo>
                  <a:pt x="1778507" y="1982724"/>
                </a:lnTo>
                <a:close/>
              </a:path>
              <a:path w="4284345" h="1983104">
                <a:moveTo>
                  <a:pt x="1260348" y="1982724"/>
                </a:moveTo>
                <a:lnTo>
                  <a:pt x="1213104" y="1982724"/>
                </a:lnTo>
                <a:lnTo>
                  <a:pt x="1213104" y="1935480"/>
                </a:lnTo>
                <a:lnTo>
                  <a:pt x="1260348" y="1935480"/>
                </a:lnTo>
                <a:lnTo>
                  <a:pt x="1260348" y="1982724"/>
                </a:lnTo>
                <a:close/>
              </a:path>
              <a:path w="4284345" h="1983104">
                <a:moveTo>
                  <a:pt x="1071372" y="1982724"/>
                </a:moveTo>
                <a:lnTo>
                  <a:pt x="1024128" y="1982724"/>
                </a:lnTo>
                <a:lnTo>
                  <a:pt x="1024128" y="1935480"/>
                </a:lnTo>
                <a:lnTo>
                  <a:pt x="1071372" y="1935480"/>
                </a:lnTo>
                <a:lnTo>
                  <a:pt x="1071372" y="1982724"/>
                </a:lnTo>
                <a:close/>
              </a:path>
              <a:path w="4284345" h="1983104">
                <a:moveTo>
                  <a:pt x="882396" y="1982724"/>
                </a:moveTo>
                <a:lnTo>
                  <a:pt x="505968" y="1982724"/>
                </a:lnTo>
                <a:lnTo>
                  <a:pt x="505968" y="1935480"/>
                </a:lnTo>
                <a:lnTo>
                  <a:pt x="882396" y="1935480"/>
                </a:lnTo>
                <a:lnTo>
                  <a:pt x="882396" y="1982724"/>
                </a:lnTo>
                <a:close/>
              </a:path>
              <a:path w="4284345" h="1983104">
                <a:moveTo>
                  <a:pt x="364235" y="1982724"/>
                </a:moveTo>
                <a:lnTo>
                  <a:pt x="329183" y="1982724"/>
                </a:lnTo>
                <a:lnTo>
                  <a:pt x="315468" y="1981200"/>
                </a:lnTo>
                <a:lnTo>
                  <a:pt x="318417" y="1935480"/>
                </a:lnTo>
                <a:lnTo>
                  <a:pt x="318516" y="1933956"/>
                </a:lnTo>
                <a:lnTo>
                  <a:pt x="332231" y="1935480"/>
                </a:lnTo>
                <a:lnTo>
                  <a:pt x="364235" y="1935480"/>
                </a:lnTo>
                <a:lnTo>
                  <a:pt x="364235" y="1982724"/>
                </a:lnTo>
                <a:close/>
              </a:path>
              <a:path w="4284345" h="1983104">
                <a:moveTo>
                  <a:pt x="170687" y="1935480"/>
                </a:moveTo>
                <a:lnTo>
                  <a:pt x="167639" y="1932432"/>
                </a:lnTo>
                <a:lnTo>
                  <a:pt x="152400" y="1923288"/>
                </a:lnTo>
                <a:lnTo>
                  <a:pt x="140208" y="1914143"/>
                </a:lnTo>
                <a:lnTo>
                  <a:pt x="129539" y="1906524"/>
                </a:lnTo>
                <a:lnTo>
                  <a:pt x="158495" y="1869948"/>
                </a:lnTo>
                <a:lnTo>
                  <a:pt x="167639" y="1876043"/>
                </a:lnTo>
                <a:lnTo>
                  <a:pt x="179831" y="1885188"/>
                </a:lnTo>
                <a:lnTo>
                  <a:pt x="180594" y="1885188"/>
                </a:lnTo>
                <a:lnTo>
                  <a:pt x="192024" y="1892808"/>
                </a:lnTo>
                <a:lnTo>
                  <a:pt x="190500" y="1892808"/>
                </a:lnTo>
                <a:lnTo>
                  <a:pt x="195072" y="1894332"/>
                </a:lnTo>
                <a:lnTo>
                  <a:pt x="170687" y="1935480"/>
                </a:lnTo>
                <a:close/>
              </a:path>
              <a:path w="4284345" h="1983104">
                <a:moveTo>
                  <a:pt x="180594" y="1885188"/>
                </a:moveTo>
                <a:lnTo>
                  <a:pt x="179831" y="1885188"/>
                </a:lnTo>
                <a:lnTo>
                  <a:pt x="178308" y="1883664"/>
                </a:lnTo>
                <a:lnTo>
                  <a:pt x="180594" y="1885188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6"/>
            <a:ext cx="10058400" cy="56586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9103" y="2410595"/>
            <a:ext cx="6254750" cy="2289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4950" dirty="0">
                <a:solidFill>
                  <a:srgbClr val="0C0C0C"/>
                </a:solidFill>
              </a:rPr>
              <a:t>STAGE</a:t>
            </a:r>
            <a:r>
              <a:rPr sz="4950" spc="-280" dirty="0">
                <a:solidFill>
                  <a:srgbClr val="0C0C0C"/>
                </a:solidFill>
              </a:rPr>
              <a:t> </a:t>
            </a:r>
            <a:r>
              <a:rPr sz="4950" spc="190" dirty="0">
                <a:solidFill>
                  <a:srgbClr val="0C0C0C"/>
                </a:solidFill>
              </a:rPr>
              <a:t>4: </a:t>
            </a:r>
            <a:r>
              <a:rPr sz="4950" spc="-190" dirty="0">
                <a:solidFill>
                  <a:srgbClr val="0C0C0C"/>
                </a:solidFill>
              </a:rPr>
              <a:t>EXPLORATORY</a:t>
            </a:r>
            <a:r>
              <a:rPr sz="4950" spc="-35" dirty="0">
                <a:solidFill>
                  <a:srgbClr val="0C0C0C"/>
                </a:solidFill>
              </a:rPr>
              <a:t> </a:t>
            </a:r>
            <a:r>
              <a:rPr sz="4950" spc="-45" dirty="0">
                <a:solidFill>
                  <a:srgbClr val="0C0C0C"/>
                </a:solidFill>
              </a:rPr>
              <a:t>DATA </a:t>
            </a:r>
            <a:r>
              <a:rPr sz="4950" spc="-30" dirty="0">
                <a:solidFill>
                  <a:srgbClr val="0C0C0C"/>
                </a:solidFill>
              </a:rPr>
              <a:t>ANALYSIS</a:t>
            </a:r>
            <a:endParaRPr sz="49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0" y="1057655"/>
            <a:ext cx="10058400" cy="56586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5851" y="1729251"/>
            <a:ext cx="7099300" cy="3898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2300" b="1" dirty="0">
                <a:latin typeface="Calibri"/>
                <a:cs typeface="Calibri"/>
              </a:rPr>
              <a:t>Exploratory</a:t>
            </a:r>
            <a:r>
              <a:rPr sz="2300" b="1" spc="-8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Data</a:t>
            </a:r>
            <a:r>
              <a:rPr sz="2300" b="1" spc="-3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Analysis</a:t>
            </a:r>
            <a:r>
              <a:rPr sz="2300" b="1" spc="-4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(EDA)</a:t>
            </a:r>
            <a:r>
              <a:rPr sz="2300" b="1" spc="-3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using</a:t>
            </a:r>
            <a:r>
              <a:rPr sz="2300" b="1" spc="-5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Excel</a:t>
            </a:r>
            <a:r>
              <a:rPr sz="2300" b="1" spc="-5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Pivot</a:t>
            </a:r>
            <a:r>
              <a:rPr sz="2300" b="1" spc="-45" dirty="0">
                <a:latin typeface="Calibri"/>
                <a:cs typeface="Calibri"/>
              </a:rPr>
              <a:t> </a:t>
            </a:r>
            <a:r>
              <a:rPr sz="2300" b="1" spc="-10" dirty="0">
                <a:latin typeface="Calibri"/>
                <a:cs typeface="Calibri"/>
              </a:rPr>
              <a:t>Tables </a:t>
            </a:r>
            <a:r>
              <a:rPr sz="2300" dirty="0">
                <a:latin typeface="Calibri"/>
                <a:cs typeface="Calibri"/>
              </a:rPr>
              <a:t>helps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uncover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trends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Gen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Z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career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aspirations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by </a:t>
            </a:r>
            <a:r>
              <a:rPr sz="2300" dirty="0">
                <a:latin typeface="Calibri"/>
                <a:cs typeface="Calibri"/>
              </a:rPr>
              <a:t>summarizing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visualizing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key</a:t>
            </a:r>
            <a:r>
              <a:rPr sz="2300" spc="-8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insights.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By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organizing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data </a:t>
            </a:r>
            <a:r>
              <a:rPr sz="2300" dirty="0">
                <a:latin typeface="Calibri"/>
                <a:cs typeface="Calibri"/>
              </a:rPr>
              <a:t>into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pivot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tables,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we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can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analyze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job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preferences,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salary expectations,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 work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flexibility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choices.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Aggregating </a:t>
            </a:r>
            <a:r>
              <a:rPr sz="2300" dirty="0">
                <a:latin typeface="Calibri"/>
                <a:cs typeface="Calibri"/>
              </a:rPr>
              <a:t>responses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by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categories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(e.g.,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industry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preference,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remote </a:t>
            </a:r>
            <a:r>
              <a:rPr sz="2300" dirty="0">
                <a:latin typeface="Calibri"/>
                <a:cs typeface="Calibri"/>
              </a:rPr>
              <a:t>vs.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hybrid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work)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allows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for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quick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comparisons.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Calculating averages,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counts,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percentages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helps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identify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dominant </a:t>
            </a:r>
            <a:r>
              <a:rPr sz="2300" dirty="0">
                <a:latin typeface="Calibri"/>
                <a:cs typeface="Calibri"/>
              </a:rPr>
              <a:t>career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trends.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Pivot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charts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further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enhance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data </a:t>
            </a:r>
            <a:r>
              <a:rPr sz="2300" dirty="0">
                <a:latin typeface="Calibri"/>
                <a:cs typeface="Calibri"/>
              </a:rPr>
              <a:t>visualization,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making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insights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more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accessible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for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decision- making.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57656"/>
            <a:ext cx="10058400" cy="56586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3075" y="1691132"/>
            <a:ext cx="2790825" cy="4098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91440" indent="-283845">
              <a:lnSpc>
                <a:spcPct val="102099"/>
              </a:lnSpc>
              <a:spcBef>
                <a:spcPts val="100"/>
              </a:spcBef>
              <a:buAutoNum type="arabicPeriod"/>
              <a:tabLst>
                <a:tab pos="295910" algn="l"/>
              </a:tabLst>
            </a:pPr>
            <a:r>
              <a:rPr sz="1450" dirty="0">
                <a:latin typeface="Calibri"/>
                <a:cs typeface="Calibri"/>
              </a:rPr>
              <a:t>What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is</a:t>
            </a:r>
            <a:r>
              <a:rPr sz="1450" spc="4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the</a:t>
            </a:r>
            <a:r>
              <a:rPr sz="1450" spc="5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gender</a:t>
            </a:r>
            <a:r>
              <a:rPr sz="1450" spc="5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distribution </a:t>
            </a:r>
            <a:r>
              <a:rPr sz="1450" dirty="0">
                <a:latin typeface="Calibri"/>
                <a:cs typeface="Calibri"/>
              </a:rPr>
              <a:t>of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respondents?</a:t>
            </a:r>
            <a:endParaRPr sz="1450">
              <a:latin typeface="Calibri"/>
              <a:cs typeface="Calibri"/>
            </a:endParaRPr>
          </a:p>
          <a:p>
            <a:pPr marL="295910" marR="23495" indent="-283845">
              <a:lnSpc>
                <a:spcPct val="102099"/>
              </a:lnSpc>
              <a:spcBef>
                <a:spcPts val="10"/>
              </a:spcBef>
              <a:buAutoNum type="arabicPeriod"/>
              <a:tabLst>
                <a:tab pos="295910" algn="l"/>
              </a:tabLst>
            </a:pPr>
            <a:r>
              <a:rPr sz="1450" dirty="0">
                <a:latin typeface="Calibri"/>
                <a:cs typeface="Calibri"/>
              </a:rPr>
              <a:t>How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does</a:t>
            </a:r>
            <a:r>
              <a:rPr sz="1450" spc="5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career</a:t>
            </a:r>
            <a:r>
              <a:rPr sz="1450" spc="5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aspiration</a:t>
            </a:r>
            <a:r>
              <a:rPr sz="1450" spc="45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vary </a:t>
            </a:r>
            <a:r>
              <a:rPr sz="1450" dirty="0">
                <a:latin typeface="Calibri"/>
                <a:cs typeface="Calibri"/>
              </a:rPr>
              <a:t>by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gender?</a:t>
            </a:r>
            <a:endParaRPr sz="1450">
              <a:latin typeface="Calibri"/>
              <a:cs typeface="Calibri"/>
            </a:endParaRPr>
          </a:p>
          <a:p>
            <a:pPr marL="295910" marR="142875" indent="-283845">
              <a:lnSpc>
                <a:spcPct val="102099"/>
              </a:lnSpc>
              <a:spcBef>
                <a:spcPts val="15"/>
              </a:spcBef>
              <a:buAutoNum type="arabicPeriod"/>
              <a:tabLst>
                <a:tab pos="295910" algn="l"/>
              </a:tabLst>
            </a:pPr>
            <a:r>
              <a:rPr sz="1450" dirty="0">
                <a:latin typeface="Calibri"/>
                <a:cs typeface="Calibri"/>
              </a:rPr>
              <a:t>What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are</a:t>
            </a:r>
            <a:r>
              <a:rPr sz="1450" spc="5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the</a:t>
            </a:r>
            <a:r>
              <a:rPr sz="1450" spc="2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top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factors </a:t>
            </a:r>
            <a:r>
              <a:rPr sz="1450" dirty="0">
                <a:latin typeface="Calibri"/>
                <a:cs typeface="Calibri"/>
              </a:rPr>
              <a:t>influencing</a:t>
            </a:r>
            <a:r>
              <a:rPr sz="1450" spc="10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career</a:t>
            </a:r>
            <a:r>
              <a:rPr sz="1450" spc="6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aspirations?</a:t>
            </a:r>
            <a:endParaRPr sz="1450">
              <a:latin typeface="Calibri"/>
              <a:cs typeface="Calibri"/>
            </a:endParaRPr>
          </a:p>
          <a:p>
            <a:pPr marL="295910" marR="5080" indent="-283845">
              <a:lnSpc>
                <a:spcPct val="102400"/>
              </a:lnSpc>
              <a:spcBef>
                <a:spcPts val="5"/>
              </a:spcBef>
              <a:buAutoNum type="arabicPeriod"/>
              <a:tabLst>
                <a:tab pos="295910" algn="l"/>
              </a:tabLst>
            </a:pPr>
            <a:r>
              <a:rPr sz="1450" dirty="0">
                <a:latin typeface="Calibri"/>
                <a:cs typeface="Calibri"/>
              </a:rPr>
              <a:t>How</a:t>
            </a:r>
            <a:r>
              <a:rPr sz="1450" spc="6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many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respondents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-25" dirty="0">
                <a:latin typeface="Calibri"/>
                <a:cs typeface="Calibri"/>
              </a:rPr>
              <a:t>are </a:t>
            </a:r>
            <a:r>
              <a:rPr sz="1450" dirty="0">
                <a:latin typeface="Calibri"/>
                <a:cs typeface="Calibri"/>
              </a:rPr>
              <a:t>willing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to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stay</a:t>
            </a:r>
            <a:r>
              <a:rPr sz="1450" spc="1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in</a:t>
            </a:r>
            <a:r>
              <a:rPr sz="1450" spc="5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the</a:t>
            </a:r>
            <a:r>
              <a:rPr sz="1450" spc="1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same </a:t>
            </a:r>
            <a:r>
              <a:rPr sz="1450" dirty="0">
                <a:latin typeface="Calibri"/>
                <a:cs typeface="Calibri"/>
              </a:rPr>
              <a:t>company</a:t>
            </a:r>
            <a:r>
              <a:rPr sz="1450" spc="4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for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more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than</a:t>
            </a:r>
            <a:r>
              <a:rPr sz="1450" spc="2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3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years?</a:t>
            </a:r>
            <a:endParaRPr sz="1450">
              <a:latin typeface="Calibri"/>
              <a:cs typeface="Calibri"/>
            </a:endParaRPr>
          </a:p>
          <a:p>
            <a:pPr marL="295910" marR="289560" indent="-283845">
              <a:lnSpc>
                <a:spcPts val="1789"/>
              </a:lnSpc>
              <a:spcBef>
                <a:spcPts val="55"/>
              </a:spcBef>
              <a:buAutoNum type="arabicPeriod"/>
              <a:tabLst>
                <a:tab pos="295910" algn="l"/>
              </a:tabLst>
            </a:pPr>
            <a:r>
              <a:rPr sz="1450" dirty="0">
                <a:latin typeface="Calibri"/>
                <a:cs typeface="Calibri"/>
              </a:rPr>
              <a:t>How</a:t>
            </a:r>
            <a:r>
              <a:rPr sz="1450" spc="5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does</a:t>
            </a:r>
            <a:r>
              <a:rPr sz="1450" spc="6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salary</a:t>
            </a:r>
            <a:r>
              <a:rPr sz="1450" spc="5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expectation </a:t>
            </a:r>
            <a:r>
              <a:rPr sz="1450" dirty="0">
                <a:latin typeface="Calibri"/>
                <a:cs typeface="Calibri"/>
              </a:rPr>
              <a:t>vary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based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on</a:t>
            </a:r>
            <a:r>
              <a:rPr sz="1450" spc="6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experience?</a:t>
            </a:r>
            <a:endParaRPr sz="1450">
              <a:latin typeface="Calibri"/>
              <a:cs typeface="Calibri"/>
            </a:endParaRPr>
          </a:p>
          <a:p>
            <a:pPr marL="295910" indent="-283210">
              <a:lnSpc>
                <a:spcPts val="1705"/>
              </a:lnSpc>
              <a:buAutoNum type="arabicPeriod"/>
              <a:tabLst>
                <a:tab pos="295910" algn="l"/>
              </a:tabLst>
            </a:pPr>
            <a:r>
              <a:rPr sz="1450" dirty="0">
                <a:latin typeface="Calibri"/>
                <a:cs typeface="Calibri"/>
              </a:rPr>
              <a:t>What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percentage</a:t>
            </a:r>
            <a:r>
              <a:rPr sz="1450" spc="60" dirty="0">
                <a:latin typeface="Calibri"/>
                <a:cs typeface="Calibri"/>
              </a:rPr>
              <a:t> </a:t>
            </a:r>
            <a:r>
              <a:rPr sz="1450" spc="-25" dirty="0">
                <a:latin typeface="Calibri"/>
                <a:cs typeface="Calibri"/>
              </a:rPr>
              <a:t>of</a:t>
            </a:r>
            <a:endParaRPr sz="1450">
              <a:latin typeface="Calibri"/>
              <a:cs typeface="Calibri"/>
            </a:endParaRPr>
          </a:p>
          <a:p>
            <a:pPr marL="295910" marR="96520">
              <a:lnSpc>
                <a:spcPct val="102099"/>
              </a:lnSpc>
              <a:spcBef>
                <a:spcPts val="10"/>
              </a:spcBef>
            </a:pPr>
            <a:r>
              <a:rPr sz="1450" dirty="0">
                <a:latin typeface="Calibri"/>
                <a:cs typeface="Calibri"/>
              </a:rPr>
              <a:t>respondents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are</a:t>
            </a:r>
            <a:r>
              <a:rPr sz="1450" spc="5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interested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in</a:t>
            </a:r>
            <a:r>
              <a:rPr sz="1450" spc="65" dirty="0">
                <a:latin typeface="Calibri"/>
                <a:cs typeface="Calibri"/>
              </a:rPr>
              <a:t> </a:t>
            </a:r>
            <a:r>
              <a:rPr sz="1450" spc="-50" dirty="0">
                <a:latin typeface="Calibri"/>
                <a:cs typeface="Calibri"/>
              </a:rPr>
              <a:t>a </a:t>
            </a:r>
            <a:r>
              <a:rPr sz="1450" dirty="0">
                <a:latin typeface="Calibri"/>
                <a:cs typeface="Calibri"/>
              </a:rPr>
              <a:t>foreign</a:t>
            </a:r>
            <a:r>
              <a:rPr sz="1450" spc="25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degree?</a:t>
            </a:r>
            <a:endParaRPr sz="1450">
              <a:latin typeface="Calibri"/>
              <a:cs typeface="Calibri"/>
            </a:endParaRPr>
          </a:p>
          <a:p>
            <a:pPr marL="295910" marR="329565" indent="-283845">
              <a:lnSpc>
                <a:spcPct val="102099"/>
              </a:lnSpc>
              <a:spcBef>
                <a:spcPts val="10"/>
              </a:spcBef>
              <a:buAutoNum type="arabicPeriod" startAt="7"/>
              <a:tabLst>
                <a:tab pos="295910" algn="l"/>
              </a:tabLst>
            </a:pPr>
            <a:r>
              <a:rPr sz="1450" dirty="0">
                <a:latin typeface="Calibri"/>
                <a:cs typeface="Calibri"/>
              </a:rPr>
              <a:t>What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are</a:t>
            </a:r>
            <a:r>
              <a:rPr sz="1450" spc="5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the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most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common </a:t>
            </a:r>
            <a:r>
              <a:rPr sz="1450" dirty="0">
                <a:latin typeface="Calibri"/>
                <a:cs typeface="Calibri"/>
              </a:rPr>
              <a:t>frustrations</a:t>
            </a:r>
            <a:r>
              <a:rPr sz="1450" spc="1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at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work?</a:t>
            </a:r>
            <a:endParaRPr sz="1450">
              <a:latin typeface="Calibri"/>
              <a:cs typeface="Calibri"/>
            </a:endParaRPr>
          </a:p>
          <a:p>
            <a:pPr marL="295910" marR="50800" indent="-283845">
              <a:lnSpc>
                <a:spcPct val="102099"/>
              </a:lnSpc>
              <a:spcBef>
                <a:spcPts val="15"/>
              </a:spcBef>
              <a:buAutoNum type="arabicPeriod" startAt="7"/>
              <a:tabLst>
                <a:tab pos="295910" algn="l"/>
              </a:tabLst>
            </a:pPr>
            <a:r>
              <a:rPr sz="1450" dirty="0">
                <a:latin typeface="Calibri"/>
                <a:cs typeface="Calibri"/>
              </a:rPr>
              <a:t>What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are</a:t>
            </a:r>
            <a:r>
              <a:rPr sz="1450" spc="4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the</a:t>
            </a:r>
            <a:r>
              <a:rPr sz="1450" spc="2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preferred</a:t>
            </a:r>
            <a:r>
              <a:rPr sz="1450" spc="5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working </a:t>
            </a:r>
            <a:r>
              <a:rPr sz="1450" dirty="0">
                <a:latin typeface="Calibri"/>
                <a:cs typeface="Calibri"/>
              </a:rPr>
              <a:t>hours</a:t>
            </a:r>
            <a:r>
              <a:rPr sz="1450" spc="5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among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respondents?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6423" y="2855449"/>
            <a:ext cx="6141720" cy="1382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solidFill>
                  <a:srgbClr val="0C0C0C"/>
                </a:solidFill>
              </a:rPr>
              <a:t>STAGE</a:t>
            </a:r>
            <a:r>
              <a:rPr sz="4450" spc="-185" dirty="0">
                <a:solidFill>
                  <a:srgbClr val="0C0C0C"/>
                </a:solidFill>
              </a:rPr>
              <a:t> </a:t>
            </a:r>
            <a:r>
              <a:rPr sz="4450" spc="160" dirty="0">
                <a:solidFill>
                  <a:srgbClr val="0C0C0C"/>
                </a:solidFill>
              </a:rPr>
              <a:t>5:</a:t>
            </a:r>
            <a:endParaRPr sz="4450"/>
          </a:p>
          <a:p>
            <a:pPr algn="ctr">
              <a:lnSpc>
                <a:spcPct val="100000"/>
              </a:lnSpc>
            </a:pPr>
            <a:r>
              <a:rPr sz="4450" spc="-60" dirty="0">
                <a:solidFill>
                  <a:srgbClr val="0C0C0C"/>
                </a:solidFill>
              </a:rPr>
              <a:t>DATA</a:t>
            </a:r>
            <a:r>
              <a:rPr sz="4450" spc="-215" dirty="0">
                <a:solidFill>
                  <a:srgbClr val="0C0C0C"/>
                </a:solidFill>
              </a:rPr>
              <a:t> </a:t>
            </a:r>
            <a:r>
              <a:rPr sz="4450" spc="-135" dirty="0">
                <a:solidFill>
                  <a:srgbClr val="0C0C0C"/>
                </a:solidFill>
              </a:rPr>
              <a:t>ANALYSIS</a:t>
            </a:r>
            <a:r>
              <a:rPr sz="4450" spc="-90" dirty="0">
                <a:solidFill>
                  <a:srgbClr val="0C0C0C"/>
                </a:solidFill>
              </a:rPr>
              <a:t> </a:t>
            </a:r>
            <a:r>
              <a:rPr sz="4450" spc="-355" dirty="0">
                <a:solidFill>
                  <a:srgbClr val="0C0C0C"/>
                </a:solidFill>
              </a:rPr>
              <a:t>IN</a:t>
            </a:r>
            <a:r>
              <a:rPr sz="4450" spc="40" dirty="0">
                <a:solidFill>
                  <a:srgbClr val="0C0C0C"/>
                </a:solidFill>
              </a:rPr>
              <a:t> </a:t>
            </a:r>
            <a:r>
              <a:rPr sz="4450" spc="-70" dirty="0">
                <a:solidFill>
                  <a:srgbClr val="0C0C0C"/>
                </a:solidFill>
              </a:rPr>
              <a:t>SQL</a:t>
            </a:r>
            <a:endParaRPr sz="44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>
              <a:lum bright="70000" contrast="-70000"/>
            </a:blip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9852" y="1758695"/>
              <a:ext cx="3970020" cy="2170430"/>
            </a:xfrm>
            <a:custGeom>
              <a:avLst/>
              <a:gdLst/>
              <a:ahLst/>
              <a:cxnLst/>
              <a:rect l="l" t="t" r="r" b="b"/>
              <a:pathLst>
                <a:path w="3970020" h="2170429">
                  <a:moveTo>
                    <a:pt x="3608832" y="2170175"/>
                  </a:moveTo>
                  <a:lnTo>
                    <a:pt x="362712" y="2170175"/>
                  </a:lnTo>
                  <a:lnTo>
                    <a:pt x="313316" y="2166881"/>
                  </a:lnTo>
                  <a:lnTo>
                    <a:pt x="265994" y="2157285"/>
                  </a:lnTo>
                  <a:lnTo>
                    <a:pt x="221170" y="2141815"/>
                  </a:lnTo>
                  <a:lnTo>
                    <a:pt x="179267" y="2120899"/>
                  </a:lnTo>
                  <a:lnTo>
                    <a:pt x="140708" y="2094968"/>
                  </a:lnTo>
                  <a:lnTo>
                    <a:pt x="105917" y="2064448"/>
                  </a:lnTo>
                  <a:lnTo>
                    <a:pt x="75318" y="2029769"/>
                  </a:lnTo>
                  <a:lnTo>
                    <a:pt x="49332" y="1991360"/>
                  </a:lnTo>
                  <a:lnTo>
                    <a:pt x="28384" y="1949648"/>
                  </a:lnTo>
                  <a:lnTo>
                    <a:pt x="12897" y="1905063"/>
                  </a:lnTo>
                  <a:lnTo>
                    <a:pt x="3294" y="1858033"/>
                  </a:lnTo>
                  <a:lnTo>
                    <a:pt x="0" y="1808987"/>
                  </a:lnTo>
                  <a:lnTo>
                    <a:pt x="0" y="361187"/>
                  </a:lnTo>
                  <a:lnTo>
                    <a:pt x="3294" y="312142"/>
                  </a:lnTo>
                  <a:lnTo>
                    <a:pt x="12897" y="265112"/>
                  </a:lnTo>
                  <a:lnTo>
                    <a:pt x="28384" y="220527"/>
                  </a:lnTo>
                  <a:lnTo>
                    <a:pt x="49332" y="178815"/>
                  </a:lnTo>
                  <a:lnTo>
                    <a:pt x="75318" y="140406"/>
                  </a:lnTo>
                  <a:lnTo>
                    <a:pt x="105917" y="105727"/>
                  </a:lnTo>
                  <a:lnTo>
                    <a:pt x="140708" y="75207"/>
                  </a:lnTo>
                  <a:lnTo>
                    <a:pt x="179267" y="49275"/>
                  </a:lnTo>
                  <a:lnTo>
                    <a:pt x="221170" y="28360"/>
                  </a:lnTo>
                  <a:lnTo>
                    <a:pt x="265994" y="12890"/>
                  </a:lnTo>
                  <a:lnTo>
                    <a:pt x="313316" y="3294"/>
                  </a:lnTo>
                  <a:lnTo>
                    <a:pt x="362712" y="0"/>
                  </a:lnTo>
                  <a:lnTo>
                    <a:pt x="3608832" y="0"/>
                  </a:lnTo>
                  <a:lnTo>
                    <a:pt x="3657877" y="3294"/>
                  </a:lnTo>
                  <a:lnTo>
                    <a:pt x="3704907" y="12890"/>
                  </a:lnTo>
                  <a:lnTo>
                    <a:pt x="3749492" y="28360"/>
                  </a:lnTo>
                  <a:lnTo>
                    <a:pt x="3791203" y="49275"/>
                  </a:lnTo>
                  <a:lnTo>
                    <a:pt x="3829613" y="75207"/>
                  </a:lnTo>
                  <a:lnTo>
                    <a:pt x="3864292" y="105727"/>
                  </a:lnTo>
                  <a:lnTo>
                    <a:pt x="3894812" y="140406"/>
                  </a:lnTo>
                  <a:lnTo>
                    <a:pt x="3920743" y="178815"/>
                  </a:lnTo>
                  <a:lnTo>
                    <a:pt x="3941659" y="220527"/>
                  </a:lnTo>
                  <a:lnTo>
                    <a:pt x="3957129" y="265112"/>
                  </a:lnTo>
                  <a:lnTo>
                    <a:pt x="3966725" y="312142"/>
                  </a:lnTo>
                  <a:lnTo>
                    <a:pt x="3970019" y="361187"/>
                  </a:lnTo>
                  <a:lnTo>
                    <a:pt x="3970019" y="1808987"/>
                  </a:lnTo>
                  <a:lnTo>
                    <a:pt x="3966725" y="1858033"/>
                  </a:lnTo>
                  <a:lnTo>
                    <a:pt x="3957129" y="1905063"/>
                  </a:lnTo>
                  <a:lnTo>
                    <a:pt x="3941659" y="1949648"/>
                  </a:lnTo>
                  <a:lnTo>
                    <a:pt x="3920743" y="1991360"/>
                  </a:lnTo>
                  <a:lnTo>
                    <a:pt x="3894812" y="2029769"/>
                  </a:lnTo>
                  <a:lnTo>
                    <a:pt x="3864292" y="2064448"/>
                  </a:lnTo>
                  <a:lnTo>
                    <a:pt x="3829613" y="2094968"/>
                  </a:lnTo>
                  <a:lnTo>
                    <a:pt x="3791203" y="2120899"/>
                  </a:lnTo>
                  <a:lnTo>
                    <a:pt x="3749492" y="2141815"/>
                  </a:lnTo>
                  <a:lnTo>
                    <a:pt x="3704907" y="2157285"/>
                  </a:lnTo>
                  <a:lnTo>
                    <a:pt x="3657877" y="2166881"/>
                  </a:lnTo>
                  <a:lnTo>
                    <a:pt x="3608832" y="2170175"/>
                  </a:lnTo>
                  <a:close/>
                </a:path>
              </a:pathLst>
            </a:custGeom>
            <a:solidFill>
              <a:srgbClr val="E2EF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10029" y="1746015"/>
            <a:ext cx="3451860" cy="186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5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--</a:t>
            </a:r>
            <a:r>
              <a:rPr sz="1300" b="1" spc="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1.</a:t>
            </a:r>
            <a:r>
              <a:rPr sz="1300" b="1" spc="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What</a:t>
            </a:r>
            <a:r>
              <a:rPr sz="1300" b="1" spc="2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industries are</a:t>
            </a:r>
            <a:r>
              <a:rPr sz="1300" b="1" spc="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Gen-Z</a:t>
            </a:r>
            <a:r>
              <a:rPr sz="1300" b="1" spc="2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most</a:t>
            </a:r>
            <a:r>
              <a:rPr sz="1300" b="1" spc="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interested</a:t>
            </a:r>
            <a:r>
              <a:rPr sz="1300" b="1" spc="-10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in </a:t>
            </a:r>
            <a:r>
              <a:rPr sz="1300" b="1" dirty="0">
                <a:latin typeface="Calibri"/>
                <a:cs typeface="Calibri"/>
              </a:rPr>
              <a:t>pursuing</a:t>
            </a:r>
            <a:r>
              <a:rPr sz="1300" b="1" spc="2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careers</a:t>
            </a:r>
            <a:r>
              <a:rPr sz="1300" b="1" spc="20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in?</a:t>
            </a:r>
            <a:endParaRPr sz="1300">
              <a:latin typeface="Calibri"/>
              <a:cs typeface="Calibri"/>
            </a:endParaRPr>
          </a:p>
          <a:p>
            <a:pPr marL="12700" marR="188595">
              <a:lnSpc>
                <a:spcPct val="109200"/>
              </a:lnSpc>
              <a:spcBef>
                <a:spcPts val="645"/>
              </a:spcBef>
            </a:pPr>
            <a:r>
              <a:rPr sz="1300" dirty="0">
                <a:latin typeface="Calibri"/>
                <a:cs typeface="Calibri"/>
              </a:rPr>
              <a:t>SELECT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"Preferred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company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type",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COUNT(*) </a:t>
            </a:r>
            <a:r>
              <a:rPr sz="1300" spc="-35" dirty="0">
                <a:latin typeface="Calibri"/>
                <a:cs typeface="Calibri"/>
              </a:rPr>
              <a:t>as </a:t>
            </a:r>
            <a:r>
              <a:rPr sz="1300" spc="-10" dirty="0">
                <a:latin typeface="Calibri"/>
                <a:cs typeface="Calibri"/>
              </a:rPr>
              <a:t>Count</a:t>
            </a:r>
            <a:endParaRPr sz="1300">
              <a:latin typeface="Calibri"/>
              <a:cs typeface="Calibri"/>
            </a:endParaRPr>
          </a:p>
          <a:p>
            <a:pPr marL="12700" marR="907415">
              <a:lnSpc>
                <a:spcPct val="150800"/>
              </a:lnSpc>
            </a:pPr>
            <a:r>
              <a:rPr sz="1300" dirty="0">
                <a:latin typeface="Calibri"/>
                <a:cs typeface="Calibri"/>
              </a:rPr>
              <a:t>FROM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Career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Aspirations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Table </a:t>
            </a:r>
            <a:r>
              <a:rPr sz="1300" dirty="0">
                <a:latin typeface="Calibri"/>
                <a:cs typeface="Calibri"/>
              </a:rPr>
              <a:t>GROUP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BY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"Preferred company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type" </a:t>
            </a:r>
            <a:r>
              <a:rPr sz="1300" dirty="0">
                <a:latin typeface="Calibri"/>
                <a:cs typeface="Calibri"/>
              </a:rPr>
              <a:t>ORDER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BY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Count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DESC;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16423" y="1758695"/>
            <a:ext cx="4715510" cy="2170430"/>
          </a:xfrm>
          <a:custGeom>
            <a:avLst/>
            <a:gdLst/>
            <a:ahLst/>
            <a:cxnLst/>
            <a:rect l="l" t="t" r="r" b="b"/>
            <a:pathLst>
              <a:path w="4715509" h="2170429">
                <a:moveTo>
                  <a:pt x="4354067" y="2170175"/>
                </a:moveTo>
                <a:lnTo>
                  <a:pt x="362712" y="2170175"/>
                </a:lnTo>
                <a:lnTo>
                  <a:pt x="313316" y="2166881"/>
                </a:lnTo>
                <a:lnTo>
                  <a:pt x="265994" y="2157285"/>
                </a:lnTo>
                <a:lnTo>
                  <a:pt x="221170" y="2141815"/>
                </a:lnTo>
                <a:lnTo>
                  <a:pt x="179267" y="2120899"/>
                </a:lnTo>
                <a:lnTo>
                  <a:pt x="140708" y="2094968"/>
                </a:lnTo>
                <a:lnTo>
                  <a:pt x="105917" y="2064448"/>
                </a:lnTo>
                <a:lnTo>
                  <a:pt x="75318" y="2029769"/>
                </a:lnTo>
                <a:lnTo>
                  <a:pt x="49332" y="1991360"/>
                </a:lnTo>
                <a:lnTo>
                  <a:pt x="28384" y="1949648"/>
                </a:lnTo>
                <a:lnTo>
                  <a:pt x="12897" y="1905063"/>
                </a:lnTo>
                <a:lnTo>
                  <a:pt x="3294" y="1858033"/>
                </a:lnTo>
                <a:lnTo>
                  <a:pt x="0" y="1808987"/>
                </a:lnTo>
                <a:lnTo>
                  <a:pt x="0" y="361187"/>
                </a:lnTo>
                <a:lnTo>
                  <a:pt x="3294" y="312142"/>
                </a:lnTo>
                <a:lnTo>
                  <a:pt x="12897" y="265112"/>
                </a:lnTo>
                <a:lnTo>
                  <a:pt x="28384" y="220527"/>
                </a:lnTo>
                <a:lnTo>
                  <a:pt x="49332" y="178815"/>
                </a:lnTo>
                <a:lnTo>
                  <a:pt x="75318" y="140406"/>
                </a:lnTo>
                <a:lnTo>
                  <a:pt x="105917" y="105727"/>
                </a:lnTo>
                <a:lnTo>
                  <a:pt x="140708" y="75207"/>
                </a:lnTo>
                <a:lnTo>
                  <a:pt x="179267" y="49275"/>
                </a:lnTo>
                <a:lnTo>
                  <a:pt x="221170" y="28360"/>
                </a:lnTo>
                <a:lnTo>
                  <a:pt x="265994" y="12890"/>
                </a:lnTo>
                <a:lnTo>
                  <a:pt x="313316" y="3294"/>
                </a:lnTo>
                <a:lnTo>
                  <a:pt x="362712" y="0"/>
                </a:lnTo>
                <a:lnTo>
                  <a:pt x="4354067" y="0"/>
                </a:lnTo>
                <a:lnTo>
                  <a:pt x="4403113" y="3294"/>
                </a:lnTo>
                <a:lnTo>
                  <a:pt x="4450143" y="12890"/>
                </a:lnTo>
                <a:lnTo>
                  <a:pt x="4494728" y="28360"/>
                </a:lnTo>
                <a:lnTo>
                  <a:pt x="4536439" y="49275"/>
                </a:lnTo>
                <a:lnTo>
                  <a:pt x="4574849" y="75207"/>
                </a:lnTo>
                <a:lnTo>
                  <a:pt x="4609528" y="105727"/>
                </a:lnTo>
                <a:lnTo>
                  <a:pt x="4640048" y="140406"/>
                </a:lnTo>
                <a:lnTo>
                  <a:pt x="4665980" y="178815"/>
                </a:lnTo>
                <a:lnTo>
                  <a:pt x="4686895" y="220527"/>
                </a:lnTo>
                <a:lnTo>
                  <a:pt x="4702365" y="265112"/>
                </a:lnTo>
                <a:lnTo>
                  <a:pt x="4711962" y="312142"/>
                </a:lnTo>
                <a:lnTo>
                  <a:pt x="4715256" y="361187"/>
                </a:lnTo>
                <a:lnTo>
                  <a:pt x="4715256" y="1808987"/>
                </a:lnTo>
                <a:lnTo>
                  <a:pt x="4711962" y="1858033"/>
                </a:lnTo>
                <a:lnTo>
                  <a:pt x="4702365" y="1905063"/>
                </a:lnTo>
                <a:lnTo>
                  <a:pt x="4686895" y="1949648"/>
                </a:lnTo>
                <a:lnTo>
                  <a:pt x="4665980" y="1991360"/>
                </a:lnTo>
                <a:lnTo>
                  <a:pt x="4640048" y="2029769"/>
                </a:lnTo>
                <a:lnTo>
                  <a:pt x="4609528" y="2064448"/>
                </a:lnTo>
                <a:lnTo>
                  <a:pt x="4574849" y="2094968"/>
                </a:lnTo>
                <a:lnTo>
                  <a:pt x="4536439" y="2120899"/>
                </a:lnTo>
                <a:lnTo>
                  <a:pt x="4494728" y="2141815"/>
                </a:lnTo>
                <a:lnTo>
                  <a:pt x="4450143" y="2157285"/>
                </a:lnTo>
                <a:lnTo>
                  <a:pt x="4403113" y="2166881"/>
                </a:lnTo>
                <a:lnTo>
                  <a:pt x="4354067" y="2170175"/>
                </a:lnTo>
                <a:close/>
              </a:path>
            </a:pathLst>
          </a:custGeom>
          <a:solidFill>
            <a:srgbClr val="E2EF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86617" y="1756333"/>
            <a:ext cx="4348480" cy="1814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9700"/>
              </a:lnSpc>
              <a:spcBef>
                <a:spcPts val="90"/>
              </a:spcBef>
            </a:pPr>
            <a:r>
              <a:rPr sz="1450" b="1" dirty="0">
                <a:latin typeface="Calibri"/>
                <a:cs typeface="Calibri"/>
              </a:rPr>
              <a:t>--</a:t>
            </a:r>
            <a:r>
              <a:rPr sz="1450" b="1" spc="5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2.</a:t>
            </a:r>
            <a:r>
              <a:rPr sz="1450" b="1" spc="5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What</a:t>
            </a:r>
            <a:r>
              <a:rPr sz="1450" b="1" spc="5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are</a:t>
            </a:r>
            <a:r>
              <a:rPr sz="1450" b="1" spc="3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the</a:t>
            </a:r>
            <a:r>
              <a:rPr sz="1450" b="1" spc="5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top</a:t>
            </a:r>
            <a:r>
              <a:rPr sz="1450" b="1" spc="3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factors</a:t>
            </a:r>
            <a:r>
              <a:rPr sz="1450" b="1" spc="6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influencing</a:t>
            </a:r>
            <a:r>
              <a:rPr sz="1450" b="1" spc="2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Gen-Z’s</a:t>
            </a:r>
            <a:r>
              <a:rPr sz="1450" b="1" spc="50" dirty="0">
                <a:latin typeface="Calibri"/>
                <a:cs typeface="Calibri"/>
              </a:rPr>
              <a:t> </a:t>
            </a:r>
            <a:r>
              <a:rPr sz="1450" b="1" spc="-10" dirty="0">
                <a:latin typeface="Calibri"/>
                <a:cs typeface="Calibri"/>
              </a:rPr>
              <a:t>career choices?</a:t>
            </a:r>
            <a:endParaRPr sz="1450">
              <a:latin typeface="Calibri"/>
              <a:cs typeface="Calibri"/>
            </a:endParaRPr>
          </a:p>
          <a:p>
            <a:pPr marL="12700" marR="584835">
              <a:lnSpc>
                <a:spcPct val="147600"/>
              </a:lnSpc>
            </a:pPr>
            <a:r>
              <a:rPr sz="1450" dirty="0">
                <a:latin typeface="Calibri"/>
                <a:cs typeface="Calibri"/>
              </a:rPr>
              <a:t>SELECT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"Factors</a:t>
            </a:r>
            <a:r>
              <a:rPr sz="1450" spc="5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influencing",</a:t>
            </a:r>
            <a:r>
              <a:rPr sz="1450" spc="10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COUNT(*)</a:t>
            </a:r>
            <a:r>
              <a:rPr sz="1450" spc="4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as</a:t>
            </a:r>
            <a:r>
              <a:rPr sz="1450" spc="65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Count </a:t>
            </a:r>
            <a:r>
              <a:rPr sz="1450" dirty="0">
                <a:latin typeface="Calibri"/>
                <a:cs typeface="Calibri"/>
              </a:rPr>
              <a:t>FROM</a:t>
            </a:r>
            <a:r>
              <a:rPr sz="1450" spc="4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Career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Aspirations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Table</a:t>
            </a:r>
            <a:endParaRPr sz="1450">
              <a:latin typeface="Calibri"/>
              <a:cs typeface="Calibri"/>
            </a:endParaRPr>
          </a:p>
          <a:p>
            <a:pPr marL="12700" marR="1906905">
              <a:lnSpc>
                <a:spcPct val="147600"/>
              </a:lnSpc>
            </a:pPr>
            <a:r>
              <a:rPr sz="1450" dirty="0">
                <a:latin typeface="Calibri"/>
                <a:cs typeface="Calibri"/>
              </a:rPr>
              <a:t>GROUP</a:t>
            </a:r>
            <a:r>
              <a:rPr sz="1450" spc="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BY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"Factors</a:t>
            </a:r>
            <a:r>
              <a:rPr sz="1450" spc="5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influencing" </a:t>
            </a:r>
            <a:r>
              <a:rPr sz="1450" dirty="0">
                <a:latin typeface="Calibri"/>
                <a:cs typeface="Calibri"/>
              </a:rPr>
              <a:t>ORDER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BY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Count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DESC;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88820" y="4264152"/>
            <a:ext cx="5857240" cy="2170430"/>
          </a:xfrm>
          <a:custGeom>
            <a:avLst/>
            <a:gdLst/>
            <a:ahLst/>
            <a:cxnLst/>
            <a:rect l="l" t="t" r="r" b="b"/>
            <a:pathLst>
              <a:path w="5857240" h="2170429">
                <a:moveTo>
                  <a:pt x="5494019" y="2170175"/>
                </a:moveTo>
                <a:lnTo>
                  <a:pt x="361187" y="2170175"/>
                </a:lnTo>
                <a:lnTo>
                  <a:pt x="312142" y="2166881"/>
                </a:lnTo>
                <a:lnTo>
                  <a:pt x="265112" y="2157285"/>
                </a:lnTo>
                <a:lnTo>
                  <a:pt x="220527" y="2141815"/>
                </a:lnTo>
                <a:lnTo>
                  <a:pt x="178815" y="2120899"/>
                </a:lnTo>
                <a:lnTo>
                  <a:pt x="140406" y="2094968"/>
                </a:lnTo>
                <a:lnTo>
                  <a:pt x="105727" y="2064448"/>
                </a:lnTo>
                <a:lnTo>
                  <a:pt x="75207" y="2029769"/>
                </a:lnTo>
                <a:lnTo>
                  <a:pt x="49275" y="1991360"/>
                </a:lnTo>
                <a:lnTo>
                  <a:pt x="28360" y="1949648"/>
                </a:lnTo>
                <a:lnTo>
                  <a:pt x="12890" y="1905063"/>
                </a:lnTo>
                <a:lnTo>
                  <a:pt x="3294" y="1858033"/>
                </a:lnTo>
                <a:lnTo>
                  <a:pt x="0" y="1808987"/>
                </a:lnTo>
                <a:lnTo>
                  <a:pt x="0" y="362712"/>
                </a:lnTo>
                <a:lnTo>
                  <a:pt x="3294" y="313316"/>
                </a:lnTo>
                <a:lnTo>
                  <a:pt x="12890" y="265994"/>
                </a:lnTo>
                <a:lnTo>
                  <a:pt x="28360" y="221170"/>
                </a:lnTo>
                <a:lnTo>
                  <a:pt x="49275" y="179267"/>
                </a:lnTo>
                <a:lnTo>
                  <a:pt x="75207" y="140708"/>
                </a:lnTo>
                <a:lnTo>
                  <a:pt x="105727" y="105918"/>
                </a:lnTo>
                <a:lnTo>
                  <a:pt x="140406" y="75318"/>
                </a:lnTo>
                <a:lnTo>
                  <a:pt x="178815" y="49332"/>
                </a:lnTo>
                <a:lnTo>
                  <a:pt x="220527" y="28384"/>
                </a:lnTo>
                <a:lnTo>
                  <a:pt x="265112" y="12897"/>
                </a:lnTo>
                <a:lnTo>
                  <a:pt x="312142" y="3294"/>
                </a:lnTo>
                <a:lnTo>
                  <a:pt x="361187" y="0"/>
                </a:lnTo>
                <a:lnTo>
                  <a:pt x="5494019" y="0"/>
                </a:lnTo>
                <a:lnTo>
                  <a:pt x="5543095" y="3294"/>
                </a:lnTo>
                <a:lnTo>
                  <a:pt x="5590208" y="12897"/>
                </a:lnTo>
                <a:lnTo>
                  <a:pt x="5634918" y="28384"/>
                </a:lnTo>
                <a:lnTo>
                  <a:pt x="5676787" y="49332"/>
                </a:lnTo>
                <a:lnTo>
                  <a:pt x="5715374" y="75318"/>
                </a:lnTo>
                <a:lnTo>
                  <a:pt x="5750242" y="105918"/>
                </a:lnTo>
                <a:lnTo>
                  <a:pt x="5780950" y="140708"/>
                </a:lnTo>
                <a:lnTo>
                  <a:pt x="5807060" y="179267"/>
                </a:lnTo>
                <a:lnTo>
                  <a:pt x="5828133" y="221170"/>
                </a:lnTo>
                <a:lnTo>
                  <a:pt x="5843728" y="265994"/>
                </a:lnTo>
                <a:lnTo>
                  <a:pt x="5853407" y="313316"/>
                </a:lnTo>
                <a:lnTo>
                  <a:pt x="5856732" y="362712"/>
                </a:lnTo>
                <a:lnTo>
                  <a:pt x="5856732" y="1808987"/>
                </a:lnTo>
                <a:lnTo>
                  <a:pt x="5853407" y="1858033"/>
                </a:lnTo>
                <a:lnTo>
                  <a:pt x="5843728" y="1905063"/>
                </a:lnTo>
                <a:lnTo>
                  <a:pt x="5828133" y="1949648"/>
                </a:lnTo>
                <a:lnTo>
                  <a:pt x="5807060" y="1991360"/>
                </a:lnTo>
                <a:lnTo>
                  <a:pt x="5780950" y="2029769"/>
                </a:lnTo>
                <a:lnTo>
                  <a:pt x="5750242" y="2064448"/>
                </a:lnTo>
                <a:lnTo>
                  <a:pt x="5715374" y="2094968"/>
                </a:lnTo>
                <a:lnTo>
                  <a:pt x="5676787" y="2120899"/>
                </a:lnTo>
                <a:lnTo>
                  <a:pt x="5634918" y="2141815"/>
                </a:lnTo>
                <a:lnTo>
                  <a:pt x="5590208" y="2157285"/>
                </a:lnTo>
                <a:lnTo>
                  <a:pt x="5543095" y="2166881"/>
                </a:lnTo>
                <a:lnTo>
                  <a:pt x="5494019" y="2170175"/>
                </a:lnTo>
                <a:close/>
              </a:path>
            </a:pathLst>
          </a:custGeom>
          <a:solidFill>
            <a:srgbClr val="E2EF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57483" y="4424885"/>
            <a:ext cx="5383530" cy="1814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2545">
              <a:lnSpc>
                <a:spcPct val="109700"/>
              </a:lnSpc>
              <a:spcBef>
                <a:spcPts val="90"/>
              </a:spcBef>
            </a:pPr>
            <a:r>
              <a:rPr sz="1450" dirty="0">
                <a:latin typeface="Calibri"/>
                <a:cs typeface="Calibri"/>
              </a:rPr>
              <a:t>--</a:t>
            </a:r>
            <a:r>
              <a:rPr sz="1450" spc="6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3.</a:t>
            </a:r>
            <a:r>
              <a:rPr sz="1450" b="1" spc="6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What</a:t>
            </a:r>
            <a:r>
              <a:rPr sz="1450" b="1" spc="6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is</a:t>
            </a:r>
            <a:r>
              <a:rPr sz="1450" b="1" spc="6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the</a:t>
            </a:r>
            <a:r>
              <a:rPr sz="1450" b="1" spc="7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desired</a:t>
            </a:r>
            <a:r>
              <a:rPr sz="1450" b="1" spc="4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work</a:t>
            </a:r>
            <a:r>
              <a:rPr sz="1450" b="1" spc="4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environment</a:t>
            </a:r>
            <a:r>
              <a:rPr sz="1450" b="1" spc="4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for</a:t>
            </a:r>
            <a:r>
              <a:rPr sz="1450" b="1" spc="7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Gen-Z?</a:t>
            </a:r>
            <a:r>
              <a:rPr sz="1450" b="1" spc="5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(e.g.,</a:t>
            </a:r>
            <a:r>
              <a:rPr sz="1450" b="1" spc="45" dirty="0">
                <a:latin typeface="Calibri"/>
                <a:cs typeface="Calibri"/>
              </a:rPr>
              <a:t> </a:t>
            </a:r>
            <a:r>
              <a:rPr sz="1450" b="1" spc="-10" dirty="0">
                <a:latin typeface="Calibri"/>
                <a:cs typeface="Calibri"/>
              </a:rPr>
              <a:t>remote, </a:t>
            </a:r>
            <a:r>
              <a:rPr sz="1450" b="1" dirty="0">
                <a:latin typeface="Calibri"/>
                <a:cs typeface="Calibri"/>
              </a:rPr>
              <a:t>hybrid,</a:t>
            </a:r>
            <a:r>
              <a:rPr sz="1450" b="1" spc="13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in-</a:t>
            </a:r>
            <a:r>
              <a:rPr sz="1450" b="1" spc="-10" dirty="0">
                <a:latin typeface="Calibri"/>
                <a:cs typeface="Calibri"/>
              </a:rPr>
              <a:t>office)</a:t>
            </a:r>
            <a:endParaRPr sz="1450">
              <a:latin typeface="Calibri"/>
              <a:cs typeface="Calibri"/>
            </a:endParaRPr>
          </a:p>
          <a:p>
            <a:pPr marL="12700" marR="1557655">
              <a:lnSpc>
                <a:spcPct val="147600"/>
              </a:lnSpc>
            </a:pPr>
            <a:r>
              <a:rPr sz="1450" dirty="0">
                <a:latin typeface="Calibri"/>
                <a:cs typeface="Calibri"/>
              </a:rPr>
              <a:t>SELECT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"working</a:t>
            </a:r>
            <a:r>
              <a:rPr sz="1450" spc="8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from</a:t>
            </a:r>
            <a:r>
              <a:rPr sz="1450" spc="5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office",</a:t>
            </a:r>
            <a:r>
              <a:rPr sz="1450" spc="7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COUNT(*)</a:t>
            </a:r>
            <a:r>
              <a:rPr sz="1450" spc="4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as</a:t>
            </a:r>
            <a:r>
              <a:rPr sz="1450" spc="5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Count </a:t>
            </a:r>
            <a:r>
              <a:rPr sz="1450" dirty="0">
                <a:latin typeface="Calibri"/>
                <a:cs typeface="Calibri"/>
              </a:rPr>
              <a:t>FROM</a:t>
            </a:r>
            <a:r>
              <a:rPr sz="1450" spc="4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Career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Aspirations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Table</a:t>
            </a:r>
            <a:endParaRPr sz="1450">
              <a:latin typeface="Calibri"/>
              <a:cs typeface="Calibri"/>
            </a:endParaRPr>
          </a:p>
          <a:p>
            <a:pPr marL="12700" marR="2873375">
              <a:lnSpc>
                <a:spcPct val="147600"/>
              </a:lnSpc>
            </a:pPr>
            <a:r>
              <a:rPr sz="1450" dirty="0">
                <a:latin typeface="Calibri"/>
                <a:cs typeface="Calibri"/>
              </a:rPr>
              <a:t>GROUP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BY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"working</a:t>
            </a:r>
            <a:r>
              <a:rPr sz="1450" spc="4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from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office" </a:t>
            </a:r>
            <a:r>
              <a:rPr sz="1450" dirty="0">
                <a:latin typeface="Calibri"/>
                <a:cs typeface="Calibri"/>
              </a:rPr>
              <a:t>ORDER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BY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Count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DESC;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29200" y="3887724"/>
              <a:ext cx="4765675" cy="2452370"/>
            </a:xfrm>
            <a:custGeom>
              <a:avLst/>
              <a:gdLst/>
              <a:ahLst/>
              <a:cxnLst/>
              <a:rect l="l" t="t" r="r" b="b"/>
              <a:pathLst>
                <a:path w="4765675" h="2452370">
                  <a:moveTo>
                    <a:pt x="4357116" y="2452115"/>
                  </a:moveTo>
                  <a:lnTo>
                    <a:pt x="409956" y="2452115"/>
                  </a:lnTo>
                  <a:lnTo>
                    <a:pt x="362305" y="2449367"/>
                  </a:lnTo>
                  <a:lnTo>
                    <a:pt x="316227" y="2441323"/>
                  </a:lnTo>
                  <a:lnTo>
                    <a:pt x="272036" y="2428287"/>
                  </a:lnTo>
                  <a:lnTo>
                    <a:pt x="230044" y="2410563"/>
                  </a:lnTo>
                  <a:lnTo>
                    <a:pt x="190564" y="2388454"/>
                  </a:lnTo>
                  <a:lnTo>
                    <a:pt x="153910" y="2362262"/>
                  </a:lnTo>
                  <a:lnTo>
                    <a:pt x="120396" y="2332291"/>
                  </a:lnTo>
                  <a:lnTo>
                    <a:pt x="90333" y="2298845"/>
                  </a:lnTo>
                  <a:lnTo>
                    <a:pt x="64036" y="2262226"/>
                  </a:lnTo>
                  <a:lnTo>
                    <a:pt x="41818" y="2222738"/>
                  </a:lnTo>
                  <a:lnTo>
                    <a:pt x="23993" y="2180684"/>
                  </a:lnTo>
                  <a:lnTo>
                    <a:pt x="10872" y="2136368"/>
                  </a:lnTo>
                  <a:lnTo>
                    <a:pt x="2770" y="2090092"/>
                  </a:lnTo>
                  <a:lnTo>
                    <a:pt x="0" y="2042160"/>
                  </a:lnTo>
                  <a:lnTo>
                    <a:pt x="0" y="408432"/>
                  </a:lnTo>
                  <a:lnTo>
                    <a:pt x="2770" y="360803"/>
                  </a:lnTo>
                  <a:lnTo>
                    <a:pt x="10872" y="314788"/>
                  </a:lnTo>
                  <a:lnTo>
                    <a:pt x="23993" y="270692"/>
                  </a:lnTo>
                  <a:lnTo>
                    <a:pt x="41818" y="228822"/>
                  </a:lnTo>
                  <a:lnTo>
                    <a:pt x="64036" y="189484"/>
                  </a:lnTo>
                  <a:lnTo>
                    <a:pt x="90333" y="152986"/>
                  </a:lnTo>
                  <a:lnTo>
                    <a:pt x="120396" y="119634"/>
                  </a:lnTo>
                  <a:lnTo>
                    <a:pt x="153910" y="89733"/>
                  </a:lnTo>
                  <a:lnTo>
                    <a:pt x="190564" y="63592"/>
                  </a:lnTo>
                  <a:lnTo>
                    <a:pt x="230044" y="41516"/>
                  </a:lnTo>
                  <a:lnTo>
                    <a:pt x="272036" y="23813"/>
                  </a:lnTo>
                  <a:lnTo>
                    <a:pt x="316227" y="10787"/>
                  </a:lnTo>
                  <a:lnTo>
                    <a:pt x="362305" y="2748"/>
                  </a:lnTo>
                  <a:lnTo>
                    <a:pt x="409956" y="0"/>
                  </a:lnTo>
                  <a:lnTo>
                    <a:pt x="4357116" y="0"/>
                  </a:lnTo>
                  <a:lnTo>
                    <a:pt x="4404744" y="2748"/>
                  </a:lnTo>
                  <a:lnTo>
                    <a:pt x="4450759" y="10787"/>
                  </a:lnTo>
                  <a:lnTo>
                    <a:pt x="4494855" y="23813"/>
                  </a:lnTo>
                  <a:lnTo>
                    <a:pt x="4536725" y="41516"/>
                  </a:lnTo>
                  <a:lnTo>
                    <a:pt x="4576063" y="63592"/>
                  </a:lnTo>
                  <a:lnTo>
                    <a:pt x="4612561" y="89733"/>
                  </a:lnTo>
                  <a:lnTo>
                    <a:pt x="4645914" y="119634"/>
                  </a:lnTo>
                  <a:lnTo>
                    <a:pt x="4675814" y="152986"/>
                  </a:lnTo>
                  <a:lnTo>
                    <a:pt x="4701955" y="189484"/>
                  </a:lnTo>
                  <a:lnTo>
                    <a:pt x="4724031" y="228822"/>
                  </a:lnTo>
                  <a:lnTo>
                    <a:pt x="4741734" y="270692"/>
                  </a:lnTo>
                  <a:lnTo>
                    <a:pt x="4754760" y="314788"/>
                  </a:lnTo>
                  <a:lnTo>
                    <a:pt x="4762799" y="360803"/>
                  </a:lnTo>
                  <a:lnTo>
                    <a:pt x="4765548" y="408432"/>
                  </a:lnTo>
                  <a:lnTo>
                    <a:pt x="4765548" y="2042160"/>
                  </a:lnTo>
                  <a:lnTo>
                    <a:pt x="4762799" y="2090092"/>
                  </a:lnTo>
                  <a:lnTo>
                    <a:pt x="4754760" y="2136368"/>
                  </a:lnTo>
                  <a:lnTo>
                    <a:pt x="4741734" y="2180684"/>
                  </a:lnTo>
                  <a:lnTo>
                    <a:pt x="4724031" y="2222738"/>
                  </a:lnTo>
                  <a:lnTo>
                    <a:pt x="4701955" y="2262226"/>
                  </a:lnTo>
                  <a:lnTo>
                    <a:pt x="4675814" y="2298845"/>
                  </a:lnTo>
                  <a:lnTo>
                    <a:pt x="4645914" y="2332291"/>
                  </a:lnTo>
                  <a:lnTo>
                    <a:pt x="4612561" y="2362262"/>
                  </a:lnTo>
                  <a:lnTo>
                    <a:pt x="4576063" y="2388454"/>
                  </a:lnTo>
                  <a:lnTo>
                    <a:pt x="4536725" y="2410563"/>
                  </a:lnTo>
                  <a:lnTo>
                    <a:pt x="4494855" y="2428287"/>
                  </a:lnTo>
                  <a:lnTo>
                    <a:pt x="4450759" y="2441323"/>
                  </a:lnTo>
                  <a:lnTo>
                    <a:pt x="4404744" y="2449367"/>
                  </a:lnTo>
                  <a:lnTo>
                    <a:pt x="4357116" y="2452115"/>
                  </a:lnTo>
                  <a:close/>
                </a:path>
              </a:pathLst>
            </a:custGeom>
            <a:solidFill>
              <a:srgbClr val="E2EF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213124" y="3946355"/>
            <a:ext cx="4239260" cy="2298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89865">
              <a:lnSpc>
                <a:spcPct val="109700"/>
              </a:lnSpc>
              <a:spcBef>
                <a:spcPts val="90"/>
              </a:spcBef>
            </a:pPr>
            <a:r>
              <a:rPr sz="1450" b="1" dirty="0">
                <a:latin typeface="Calibri"/>
                <a:cs typeface="Calibri"/>
              </a:rPr>
              <a:t>--</a:t>
            </a:r>
            <a:r>
              <a:rPr sz="1450" b="1" spc="6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5.</a:t>
            </a:r>
            <a:r>
              <a:rPr sz="1450" b="1" spc="6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What</a:t>
            </a:r>
            <a:r>
              <a:rPr sz="1450" b="1" spc="6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role</a:t>
            </a:r>
            <a:r>
              <a:rPr sz="1450" b="1" spc="4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do</a:t>
            </a:r>
            <a:r>
              <a:rPr sz="1450" b="1" spc="6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personal</a:t>
            </a:r>
            <a:r>
              <a:rPr sz="1450" b="1" spc="3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values</a:t>
            </a:r>
            <a:r>
              <a:rPr sz="1450" b="1" spc="4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and</a:t>
            </a:r>
            <a:r>
              <a:rPr sz="1450" b="1" spc="6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social</a:t>
            </a:r>
            <a:r>
              <a:rPr sz="1450" b="1" spc="45" dirty="0">
                <a:latin typeface="Calibri"/>
                <a:cs typeface="Calibri"/>
              </a:rPr>
              <a:t> </a:t>
            </a:r>
            <a:r>
              <a:rPr sz="1450" b="1" spc="-10" dirty="0">
                <a:latin typeface="Calibri"/>
                <a:cs typeface="Calibri"/>
              </a:rPr>
              <a:t>impact </a:t>
            </a:r>
            <a:r>
              <a:rPr sz="1450" b="1" dirty="0">
                <a:latin typeface="Calibri"/>
                <a:cs typeface="Calibri"/>
              </a:rPr>
              <a:t>play</a:t>
            </a:r>
            <a:r>
              <a:rPr sz="1450" b="1" spc="4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in</a:t>
            </a:r>
            <a:r>
              <a:rPr sz="1450" b="1" spc="5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career</a:t>
            </a:r>
            <a:r>
              <a:rPr sz="1450" b="1" spc="6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choices</a:t>
            </a:r>
            <a:r>
              <a:rPr sz="1450" b="1" spc="2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for</a:t>
            </a:r>
            <a:r>
              <a:rPr sz="1450" b="1" spc="6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Gen-</a:t>
            </a:r>
            <a:r>
              <a:rPr sz="1450" b="1" spc="-25" dirty="0">
                <a:latin typeface="Calibri"/>
                <a:cs typeface="Calibri"/>
              </a:rPr>
              <a:t>Z?</a:t>
            </a:r>
            <a:endParaRPr sz="1450">
              <a:latin typeface="Calibri"/>
              <a:cs typeface="Calibri"/>
            </a:endParaRPr>
          </a:p>
          <a:p>
            <a:pPr marL="12700" marR="5080">
              <a:lnSpc>
                <a:spcPct val="109700"/>
              </a:lnSpc>
              <a:spcBef>
                <a:spcPts val="660"/>
              </a:spcBef>
            </a:pPr>
            <a:r>
              <a:rPr sz="1450" dirty="0">
                <a:latin typeface="Calibri"/>
                <a:cs typeface="Calibri"/>
              </a:rPr>
              <a:t>SELECT "What</a:t>
            </a:r>
            <a:r>
              <a:rPr sz="1450" spc="5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would</a:t>
            </a:r>
            <a:r>
              <a:rPr sz="1450" spc="5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make</a:t>
            </a:r>
            <a:r>
              <a:rPr sz="1450" spc="5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you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happier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and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productive </a:t>
            </a:r>
            <a:r>
              <a:rPr sz="1450" dirty="0">
                <a:latin typeface="Calibri"/>
                <a:cs typeface="Calibri"/>
              </a:rPr>
              <a:t>at</a:t>
            </a:r>
            <a:r>
              <a:rPr sz="1450" spc="4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work",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COUNT(*)</a:t>
            </a:r>
            <a:r>
              <a:rPr sz="1450" spc="4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as</a:t>
            </a:r>
            <a:r>
              <a:rPr sz="1450" spc="5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Count</a:t>
            </a: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450" dirty="0">
                <a:latin typeface="Calibri"/>
                <a:cs typeface="Calibri"/>
              </a:rPr>
              <a:t>FROM</a:t>
            </a:r>
            <a:r>
              <a:rPr sz="1450" spc="4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Career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Aspirations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Table</a:t>
            </a:r>
            <a:endParaRPr sz="1450">
              <a:latin typeface="Calibri"/>
              <a:cs typeface="Calibri"/>
            </a:endParaRPr>
          </a:p>
          <a:p>
            <a:pPr marL="12700" marR="619125">
              <a:lnSpc>
                <a:spcPct val="108900"/>
              </a:lnSpc>
              <a:spcBef>
                <a:spcPts val="675"/>
              </a:spcBef>
            </a:pPr>
            <a:r>
              <a:rPr sz="1450" dirty="0">
                <a:latin typeface="Calibri"/>
                <a:cs typeface="Calibri"/>
              </a:rPr>
              <a:t>GROUP</a:t>
            </a:r>
            <a:r>
              <a:rPr sz="1450" spc="1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BY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"What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would</a:t>
            </a:r>
            <a:r>
              <a:rPr sz="1450" spc="5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make</a:t>
            </a:r>
            <a:r>
              <a:rPr sz="1450" spc="4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you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happier</a:t>
            </a:r>
            <a:r>
              <a:rPr sz="1450" spc="60" dirty="0">
                <a:latin typeface="Calibri"/>
                <a:cs typeface="Calibri"/>
              </a:rPr>
              <a:t> </a:t>
            </a:r>
            <a:r>
              <a:rPr sz="1450" spc="-25" dirty="0">
                <a:latin typeface="Calibri"/>
                <a:cs typeface="Calibri"/>
              </a:rPr>
              <a:t>and </a:t>
            </a:r>
            <a:r>
              <a:rPr sz="1450" dirty="0">
                <a:latin typeface="Calibri"/>
                <a:cs typeface="Calibri"/>
              </a:rPr>
              <a:t>productive</a:t>
            </a:r>
            <a:r>
              <a:rPr sz="1450" spc="5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at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work"</a:t>
            </a: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450" dirty="0">
                <a:latin typeface="Calibri"/>
                <a:cs typeface="Calibri"/>
              </a:rPr>
              <a:t>ORDER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BY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Count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DESC;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380" y="1435607"/>
            <a:ext cx="4861560" cy="2301240"/>
          </a:xfrm>
          <a:custGeom>
            <a:avLst/>
            <a:gdLst/>
            <a:ahLst/>
            <a:cxnLst/>
            <a:rect l="l" t="t" r="r" b="b"/>
            <a:pathLst>
              <a:path w="4861560" h="2301240">
                <a:moveTo>
                  <a:pt x="4479035" y="2301239"/>
                </a:moveTo>
                <a:lnTo>
                  <a:pt x="384048" y="2301239"/>
                </a:lnTo>
                <a:lnTo>
                  <a:pt x="335926" y="2298243"/>
                </a:lnTo>
                <a:lnTo>
                  <a:pt x="289573" y="2289494"/>
                </a:lnTo>
                <a:lnTo>
                  <a:pt x="245352" y="2275356"/>
                </a:lnTo>
                <a:lnTo>
                  <a:pt x="203623" y="2256190"/>
                </a:lnTo>
                <a:lnTo>
                  <a:pt x="164750" y="2232358"/>
                </a:lnTo>
                <a:lnTo>
                  <a:pt x="129093" y="2204222"/>
                </a:lnTo>
                <a:lnTo>
                  <a:pt x="97017" y="2172146"/>
                </a:lnTo>
                <a:lnTo>
                  <a:pt x="68881" y="2136489"/>
                </a:lnTo>
                <a:lnTo>
                  <a:pt x="45049" y="2097616"/>
                </a:lnTo>
                <a:lnTo>
                  <a:pt x="25883" y="2055887"/>
                </a:lnTo>
                <a:lnTo>
                  <a:pt x="11745" y="2011666"/>
                </a:lnTo>
                <a:lnTo>
                  <a:pt x="2996" y="1965313"/>
                </a:lnTo>
                <a:lnTo>
                  <a:pt x="0" y="1917192"/>
                </a:lnTo>
                <a:lnTo>
                  <a:pt x="0" y="384048"/>
                </a:lnTo>
                <a:lnTo>
                  <a:pt x="2996" y="335926"/>
                </a:lnTo>
                <a:lnTo>
                  <a:pt x="11745" y="289573"/>
                </a:lnTo>
                <a:lnTo>
                  <a:pt x="25883" y="245352"/>
                </a:lnTo>
                <a:lnTo>
                  <a:pt x="45049" y="203623"/>
                </a:lnTo>
                <a:lnTo>
                  <a:pt x="68881" y="164750"/>
                </a:lnTo>
                <a:lnTo>
                  <a:pt x="97017" y="129093"/>
                </a:lnTo>
                <a:lnTo>
                  <a:pt x="129093" y="97017"/>
                </a:lnTo>
                <a:lnTo>
                  <a:pt x="164750" y="68881"/>
                </a:lnTo>
                <a:lnTo>
                  <a:pt x="203623" y="45049"/>
                </a:lnTo>
                <a:lnTo>
                  <a:pt x="245352" y="25883"/>
                </a:lnTo>
                <a:lnTo>
                  <a:pt x="289573" y="11745"/>
                </a:lnTo>
                <a:lnTo>
                  <a:pt x="335926" y="2996"/>
                </a:lnTo>
                <a:lnTo>
                  <a:pt x="384048" y="0"/>
                </a:lnTo>
                <a:lnTo>
                  <a:pt x="4479035" y="0"/>
                </a:lnTo>
                <a:lnTo>
                  <a:pt x="4527131" y="2996"/>
                </a:lnTo>
                <a:lnTo>
                  <a:pt x="4573412" y="11745"/>
                </a:lnTo>
                <a:lnTo>
                  <a:pt x="4617525" y="25883"/>
                </a:lnTo>
                <a:lnTo>
                  <a:pt x="4659116" y="45049"/>
                </a:lnTo>
                <a:lnTo>
                  <a:pt x="4697830" y="68881"/>
                </a:lnTo>
                <a:lnTo>
                  <a:pt x="4733315" y="97017"/>
                </a:lnTo>
                <a:lnTo>
                  <a:pt x="4765217" y="129093"/>
                </a:lnTo>
                <a:lnTo>
                  <a:pt x="4793181" y="164750"/>
                </a:lnTo>
                <a:lnTo>
                  <a:pt x="4816854" y="203623"/>
                </a:lnTo>
                <a:lnTo>
                  <a:pt x="4835882" y="245352"/>
                </a:lnTo>
                <a:lnTo>
                  <a:pt x="4849911" y="289573"/>
                </a:lnTo>
                <a:lnTo>
                  <a:pt x="4858588" y="335926"/>
                </a:lnTo>
                <a:lnTo>
                  <a:pt x="4861559" y="384048"/>
                </a:lnTo>
                <a:lnTo>
                  <a:pt x="4861559" y="1917192"/>
                </a:lnTo>
                <a:lnTo>
                  <a:pt x="4858588" y="1965313"/>
                </a:lnTo>
                <a:lnTo>
                  <a:pt x="4849911" y="2011666"/>
                </a:lnTo>
                <a:lnTo>
                  <a:pt x="4835882" y="2055887"/>
                </a:lnTo>
                <a:lnTo>
                  <a:pt x="4816854" y="2097616"/>
                </a:lnTo>
                <a:lnTo>
                  <a:pt x="4793181" y="2136489"/>
                </a:lnTo>
                <a:lnTo>
                  <a:pt x="4765217" y="2172146"/>
                </a:lnTo>
                <a:lnTo>
                  <a:pt x="4733315" y="2204222"/>
                </a:lnTo>
                <a:lnTo>
                  <a:pt x="4697830" y="2232358"/>
                </a:lnTo>
                <a:lnTo>
                  <a:pt x="4659116" y="2256190"/>
                </a:lnTo>
                <a:lnTo>
                  <a:pt x="4617525" y="2275356"/>
                </a:lnTo>
                <a:lnTo>
                  <a:pt x="4573412" y="2289494"/>
                </a:lnTo>
                <a:lnTo>
                  <a:pt x="4527131" y="2298243"/>
                </a:lnTo>
                <a:lnTo>
                  <a:pt x="4479035" y="2301239"/>
                </a:lnTo>
                <a:close/>
              </a:path>
            </a:pathLst>
          </a:custGeom>
          <a:solidFill>
            <a:srgbClr val="E2EF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9615" y="1498797"/>
            <a:ext cx="4360545" cy="1814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9700"/>
              </a:lnSpc>
              <a:spcBef>
                <a:spcPts val="90"/>
              </a:spcBef>
            </a:pPr>
            <a:r>
              <a:rPr sz="1450" b="1" dirty="0">
                <a:latin typeface="Calibri"/>
                <a:cs typeface="Calibri"/>
              </a:rPr>
              <a:t>--</a:t>
            </a:r>
            <a:r>
              <a:rPr sz="1450" b="1" spc="6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4.</a:t>
            </a:r>
            <a:r>
              <a:rPr sz="1450" b="1" spc="6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How</a:t>
            </a:r>
            <a:r>
              <a:rPr sz="1450" b="1" spc="5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do</a:t>
            </a:r>
            <a:r>
              <a:rPr sz="1450" b="1" spc="5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financial</a:t>
            </a:r>
            <a:r>
              <a:rPr sz="1450" b="1" spc="5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goals,</a:t>
            </a:r>
            <a:r>
              <a:rPr sz="1450" b="1" spc="4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such</a:t>
            </a:r>
            <a:r>
              <a:rPr sz="1450" b="1" spc="4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as</a:t>
            </a:r>
            <a:r>
              <a:rPr sz="1450" b="1" spc="6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salary</a:t>
            </a:r>
            <a:r>
              <a:rPr sz="1450" b="1" spc="6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and</a:t>
            </a:r>
            <a:r>
              <a:rPr sz="1450" b="1" spc="60" dirty="0">
                <a:latin typeface="Calibri"/>
                <a:cs typeface="Calibri"/>
              </a:rPr>
              <a:t> </a:t>
            </a:r>
            <a:r>
              <a:rPr sz="1450" b="1" spc="-10" dirty="0">
                <a:latin typeface="Calibri"/>
                <a:cs typeface="Calibri"/>
              </a:rPr>
              <a:t>benefits, </a:t>
            </a:r>
            <a:r>
              <a:rPr sz="1450" b="1" dirty="0">
                <a:latin typeface="Calibri"/>
                <a:cs typeface="Calibri"/>
              </a:rPr>
              <a:t>impact</a:t>
            </a:r>
            <a:r>
              <a:rPr sz="1450" b="1" spc="9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career</a:t>
            </a:r>
            <a:r>
              <a:rPr sz="1450" b="1" spc="12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aspirations</a:t>
            </a:r>
            <a:r>
              <a:rPr sz="1450" b="1" spc="75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among</a:t>
            </a:r>
            <a:r>
              <a:rPr sz="1450" b="1" spc="100" dirty="0">
                <a:latin typeface="Calibri"/>
                <a:cs typeface="Calibri"/>
              </a:rPr>
              <a:t> </a:t>
            </a:r>
            <a:r>
              <a:rPr sz="1450" b="1" dirty="0">
                <a:latin typeface="Calibri"/>
                <a:cs typeface="Calibri"/>
              </a:rPr>
              <a:t>Gen-</a:t>
            </a:r>
            <a:r>
              <a:rPr sz="1450" b="1" spc="-25" dirty="0">
                <a:latin typeface="Calibri"/>
                <a:cs typeface="Calibri"/>
              </a:rPr>
              <a:t>Z?</a:t>
            </a:r>
            <a:endParaRPr sz="1450">
              <a:latin typeface="Calibri"/>
              <a:cs typeface="Calibri"/>
            </a:endParaRPr>
          </a:p>
          <a:p>
            <a:pPr marL="12700" marR="215265">
              <a:lnSpc>
                <a:spcPct val="147600"/>
              </a:lnSpc>
            </a:pPr>
            <a:r>
              <a:rPr sz="1450" dirty="0">
                <a:latin typeface="Calibri"/>
                <a:cs typeface="Calibri"/>
              </a:rPr>
              <a:t>SELECT</a:t>
            </a:r>
            <a:r>
              <a:rPr sz="1450" spc="1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"In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Hand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salary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-3yrs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exp",</a:t>
            </a:r>
            <a:r>
              <a:rPr sz="1450" spc="6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COUNT(*)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as</a:t>
            </a:r>
            <a:r>
              <a:rPr sz="1450" spc="75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Count </a:t>
            </a:r>
            <a:r>
              <a:rPr sz="1450" dirty="0">
                <a:latin typeface="Calibri"/>
                <a:cs typeface="Calibri"/>
              </a:rPr>
              <a:t>FROM</a:t>
            </a:r>
            <a:r>
              <a:rPr sz="1450" spc="4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Career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Aspirations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Table</a:t>
            </a:r>
            <a:endParaRPr sz="1450">
              <a:latin typeface="Calibri"/>
              <a:cs typeface="Calibri"/>
            </a:endParaRPr>
          </a:p>
          <a:p>
            <a:pPr marL="12700" marR="1529080">
              <a:lnSpc>
                <a:spcPct val="147600"/>
              </a:lnSpc>
            </a:pPr>
            <a:r>
              <a:rPr sz="1450" dirty="0">
                <a:latin typeface="Calibri"/>
                <a:cs typeface="Calibri"/>
              </a:rPr>
              <a:t>GROUP</a:t>
            </a:r>
            <a:r>
              <a:rPr sz="1450" spc="1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BY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"In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Hand</a:t>
            </a:r>
            <a:r>
              <a:rPr sz="1450" spc="7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salary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-3yrs</a:t>
            </a:r>
            <a:r>
              <a:rPr sz="1450" spc="1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exp" </a:t>
            </a:r>
            <a:r>
              <a:rPr sz="1450" dirty="0">
                <a:latin typeface="Calibri"/>
                <a:cs typeface="Calibri"/>
              </a:rPr>
              <a:t>ORDER</a:t>
            </a:r>
            <a:r>
              <a:rPr sz="1450" spc="3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BY</a:t>
            </a:r>
            <a:r>
              <a:rPr sz="1450" spc="3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Count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DESC;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7220" marR="5080" indent="120523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solidFill>
                  <a:srgbClr val="0C0C0C"/>
                </a:solidFill>
              </a:rPr>
              <a:t>STAGE</a:t>
            </a:r>
            <a:r>
              <a:rPr sz="4450" spc="-185" dirty="0">
                <a:solidFill>
                  <a:srgbClr val="0C0C0C"/>
                </a:solidFill>
              </a:rPr>
              <a:t> </a:t>
            </a:r>
            <a:r>
              <a:rPr sz="4450" spc="160" dirty="0">
                <a:solidFill>
                  <a:srgbClr val="0C0C0C"/>
                </a:solidFill>
              </a:rPr>
              <a:t>6: </a:t>
            </a:r>
            <a:r>
              <a:rPr sz="4450" spc="-110" dirty="0">
                <a:solidFill>
                  <a:srgbClr val="0C0C0C"/>
                </a:solidFill>
              </a:rPr>
              <a:t>EXCEL</a:t>
            </a:r>
            <a:r>
              <a:rPr sz="4450" spc="-165" dirty="0">
                <a:solidFill>
                  <a:srgbClr val="0C0C0C"/>
                </a:solidFill>
              </a:rPr>
              <a:t> </a:t>
            </a:r>
            <a:r>
              <a:rPr sz="4450" spc="-170" dirty="0">
                <a:solidFill>
                  <a:srgbClr val="0C0C0C"/>
                </a:solidFill>
              </a:rPr>
              <a:t>EXECUTIVE</a:t>
            </a:r>
            <a:endParaRPr sz="4450"/>
          </a:p>
          <a:p>
            <a:pPr marL="1398905">
              <a:lnSpc>
                <a:spcPct val="100000"/>
              </a:lnSpc>
              <a:spcBef>
                <a:spcPts val="15"/>
              </a:spcBef>
            </a:pPr>
            <a:r>
              <a:rPr sz="4450" spc="-105" dirty="0">
                <a:solidFill>
                  <a:srgbClr val="0C0C0C"/>
                </a:solidFill>
              </a:rPr>
              <a:t>DASHBOARD</a:t>
            </a:r>
            <a:endParaRPr sz="44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163973CD-1BC6-487E-9244-F33F9ED50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880"/>
            <a:ext cx="10058400" cy="7880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3990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solidFill>
                  <a:srgbClr val="0C0C0C"/>
                </a:solidFill>
              </a:rPr>
              <a:t>STAGE</a:t>
            </a:r>
            <a:r>
              <a:rPr sz="4450" spc="-185" dirty="0">
                <a:solidFill>
                  <a:srgbClr val="0C0C0C"/>
                </a:solidFill>
              </a:rPr>
              <a:t> </a:t>
            </a:r>
            <a:r>
              <a:rPr sz="4450" spc="160" dirty="0">
                <a:solidFill>
                  <a:srgbClr val="0C0C0C"/>
                </a:solidFill>
              </a:rPr>
              <a:t>7: </a:t>
            </a:r>
            <a:r>
              <a:rPr sz="4450" spc="-215" dirty="0">
                <a:solidFill>
                  <a:srgbClr val="0C0C0C"/>
                </a:solidFill>
              </a:rPr>
              <a:t>POWER</a:t>
            </a:r>
            <a:r>
              <a:rPr sz="4450" spc="-65" dirty="0">
                <a:solidFill>
                  <a:srgbClr val="0C0C0C"/>
                </a:solidFill>
              </a:rPr>
              <a:t> </a:t>
            </a:r>
            <a:r>
              <a:rPr sz="4450" dirty="0">
                <a:solidFill>
                  <a:srgbClr val="0C0C0C"/>
                </a:solidFill>
              </a:rPr>
              <a:t>BI</a:t>
            </a:r>
            <a:r>
              <a:rPr sz="4450" spc="-190" dirty="0">
                <a:solidFill>
                  <a:srgbClr val="0C0C0C"/>
                </a:solidFill>
              </a:rPr>
              <a:t> </a:t>
            </a:r>
            <a:r>
              <a:rPr sz="4450" spc="-305" dirty="0">
                <a:solidFill>
                  <a:srgbClr val="0C0C0C"/>
                </a:solidFill>
              </a:rPr>
              <a:t>FUNCTIONAL</a:t>
            </a:r>
            <a:endParaRPr sz="4450"/>
          </a:p>
          <a:p>
            <a:pPr marL="1329055">
              <a:lnSpc>
                <a:spcPct val="100000"/>
              </a:lnSpc>
              <a:spcBef>
                <a:spcPts val="10"/>
              </a:spcBef>
            </a:pPr>
            <a:r>
              <a:rPr sz="4450" spc="-105" dirty="0">
                <a:solidFill>
                  <a:srgbClr val="0C0C0C"/>
                </a:solidFill>
              </a:rPr>
              <a:t>DASHBOARD</a:t>
            </a:r>
            <a:endParaRPr sz="445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051" y="1274063"/>
            <a:ext cx="9227819" cy="51587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0412" y="4276344"/>
              <a:ext cx="1610995" cy="1991995"/>
            </a:xfrm>
            <a:custGeom>
              <a:avLst/>
              <a:gdLst/>
              <a:ahLst/>
              <a:cxnLst/>
              <a:rect l="l" t="t" r="r" b="b"/>
              <a:pathLst>
                <a:path w="1610995" h="1991995">
                  <a:moveTo>
                    <a:pt x="1341120" y="1991868"/>
                  </a:moveTo>
                  <a:lnTo>
                    <a:pt x="268224" y="1991868"/>
                  </a:lnTo>
                  <a:lnTo>
                    <a:pt x="219690" y="1987536"/>
                  </a:lnTo>
                  <a:lnTo>
                    <a:pt x="174141" y="1975051"/>
                  </a:lnTo>
                  <a:lnTo>
                    <a:pt x="132305" y="1955179"/>
                  </a:lnTo>
                  <a:lnTo>
                    <a:pt x="94910" y="1928683"/>
                  </a:lnTo>
                  <a:lnTo>
                    <a:pt x="62682" y="1896330"/>
                  </a:lnTo>
                  <a:lnTo>
                    <a:pt x="36350" y="1858884"/>
                  </a:lnTo>
                  <a:lnTo>
                    <a:pt x="16640" y="1817111"/>
                  </a:lnTo>
                  <a:lnTo>
                    <a:pt x="4281" y="1771776"/>
                  </a:lnTo>
                  <a:lnTo>
                    <a:pt x="0" y="1723644"/>
                  </a:lnTo>
                  <a:lnTo>
                    <a:pt x="0" y="268224"/>
                  </a:lnTo>
                  <a:lnTo>
                    <a:pt x="4281" y="220091"/>
                  </a:lnTo>
                  <a:lnTo>
                    <a:pt x="16640" y="174756"/>
                  </a:lnTo>
                  <a:lnTo>
                    <a:pt x="36350" y="132983"/>
                  </a:lnTo>
                  <a:lnTo>
                    <a:pt x="62682" y="95537"/>
                  </a:lnTo>
                  <a:lnTo>
                    <a:pt x="94910" y="63184"/>
                  </a:lnTo>
                  <a:lnTo>
                    <a:pt x="132305" y="36688"/>
                  </a:lnTo>
                  <a:lnTo>
                    <a:pt x="174141" y="16816"/>
                  </a:lnTo>
                  <a:lnTo>
                    <a:pt x="219690" y="4331"/>
                  </a:lnTo>
                  <a:lnTo>
                    <a:pt x="268224" y="0"/>
                  </a:lnTo>
                  <a:lnTo>
                    <a:pt x="1341120" y="0"/>
                  </a:lnTo>
                  <a:lnTo>
                    <a:pt x="1389706" y="4331"/>
                  </a:lnTo>
                  <a:lnTo>
                    <a:pt x="1435394" y="16816"/>
                  </a:lnTo>
                  <a:lnTo>
                    <a:pt x="1477433" y="36688"/>
                  </a:lnTo>
                  <a:lnTo>
                    <a:pt x="1515069" y="63184"/>
                  </a:lnTo>
                  <a:lnTo>
                    <a:pt x="1547549" y="95537"/>
                  </a:lnTo>
                  <a:lnTo>
                    <a:pt x="1574122" y="132983"/>
                  </a:lnTo>
                  <a:lnTo>
                    <a:pt x="1594034" y="174756"/>
                  </a:lnTo>
                  <a:lnTo>
                    <a:pt x="1606534" y="220091"/>
                  </a:lnTo>
                  <a:lnTo>
                    <a:pt x="1610867" y="268224"/>
                  </a:lnTo>
                  <a:lnTo>
                    <a:pt x="1610867" y="1723644"/>
                  </a:lnTo>
                  <a:lnTo>
                    <a:pt x="1606534" y="1771776"/>
                  </a:lnTo>
                  <a:lnTo>
                    <a:pt x="1594034" y="1817111"/>
                  </a:lnTo>
                  <a:lnTo>
                    <a:pt x="1574122" y="1858884"/>
                  </a:lnTo>
                  <a:lnTo>
                    <a:pt x="1547549" y="1896330"/>
                  </a:lnTo>
                  <a:lnTo>
                    <a:pt x="1515069" y="1928683"/>
                  </a:lnTo>
                  <a:lnTo>
                    <a:pt x="1477433" y="1955179"/>
                  </a:lnTo>
                  <a:lnTo>
                    <a:pt x="1435394" y="1975051"/>
                  </a:lnTo>
                  <a:lnTo>
                    <a:pt x="1389706" y="1987536"/>
                  </a:lnTo>
                  <a:lnTo>
                    <a:pt x="1341120" y="19918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0412" y="4276344"/>
              <a:ext cx="1610995" cy="1991995"/>
            </a:xfrm>
            <a:custGeom>
              <a:avLst/>
              <a:gdLst/>
              <a:ahLst/>
              <a:cxnLst/>
              <a:rect l="l" t="t" r="r" b="b"/>
              <a:pathLst>
                <a:path w="1610995" h="1991995">
                  <a:moveTo>
                    <a:pt x="0" y="268224"/>
                  </a:moveTo>
                  <a:lnTo>
                    <a:pt x="4281" y="220091"/>
                  </a:lnTo>
                  <a:lnTo>
                    <a:pt x="16640" y="174756"/>
                  </a:lnTo>
                  <a:lnTo>
                    <a:pt x="36350" y="132983"/>
                  </a:lnTo>
                  <a:lnTo>
                    <a:pt x="62682" y="95537"/>
                  </a:lnTo>
                  <a:lnTo>
                    <a:pt x="94910" y="63184"/>
                  </a:lnTo>
                  <a:lnTo>
                    <a:pt x="132305" y="36688"/>
                  </a:lnTo>
                  <a:lnTo>
                    <a:pt x="174141" y="16816"/>
                  </a:lnTo>
                  <a:lnTo>
                    <a:pt x="219690" y="4331"/>
                  </a:lnTo>
                  <a:lnTo>
                    <a:pt x="268224" y="0"/>
                  </a:lnTo>
                  <a:lnTo>
                    <a:pt x="1341120" y="0"/>
                  </a:lnTo>
                  <a:lnTo>
                    <a:pt x="1389706" y="4331"/>
                  </a:lnTo>
                  <a:lnTo>
                    <a:pt x="1435394" y="16816"/>
                  </a:lnTo>
                  <a:lnTo>
                    <a:pt x="1477433" y="36688"/>
                  </a:lnTo>
                  <a:lnTo>
                    <a:pt x="1515069" y="63184"/>
                  </a:lnTo>
                  <a:lnTo>
                    <a:pt x="1547549" y="95537"/>
                  </a:lnTo>
                  <a:lnTo>
                    <a:pt x="1574122" y="132983"/>
                  </a:lnTo>
                  <a:lnTo>
                    <a:pt x="1594034" y="174756"/>
                  </a:lnTo>
                  <a:lnTo>
                    <a:pt x="1606534" y="220091"/>
                  </a:lnTo>
                  <a:lnTo>
                    <a:pt x="1610867" y="268224"/>
                  </a:lnTo>
                  <a:lnTo>
                    <a:pt x="1610867" y="1723644"/>
                  </a:lnTo>
                  <a:lnTo>
                    <a:pt x="1606534" y="1771776"/>
                  </a:lnTo>
                  <a:lnTo>
                    <a:pt x="1594034" y="1817111"/>
                  </a:lnTo>
                  <a:lnTo>
                    <a:pt x="1574122" y="1858884"/>
                  </a:lnTo>
                  <a:lnTo>
                    <a:pt x="1547549" y="1896330"/>
                  </a:lnTo>
                  <a:lnTo>
                    <a:pt x="1515069" y="1928683"/>
                  </a:lnTo>
                  <a:lnTo>
                    <a:pt x="1477433" y="1955179"/>
                  </a:lnTo>
                  <a:lnTo>
                    <a:pt x="1435394" y="1975051"/>
                  </a:lnTo>
                  <a:lnTo>
                    <a:pt x="1389706" y="1987536"/>
                  </a:lnTo>
                  <a:lnTo>
                    <a:pt x="1341120" y="1991868"/>
                  </a:lnTo>
                  <a:lnTo>
                    <a:pt x="268224" y="1991868"/>
                  </a:lnTo>
                  <a:lnTo>
                    <a:pt x="219690" y="1987536"/>
                  </a:lnTo>
                  <a:lnTo>
                    <a:pt x="174141" y="1975051"/>
                  </a:lnTo>
                  <a:lnTo>
                    <a:pt x="132305" y="1955179"/>
                  </a:lnTo>
                  <a:lnTo>
                    <a:pt x="94910" y="1928683"/>
                  </a:lnTo>
                  <a:lnTo>
                    <a:pt x="62682" y="1896330"/>
                  </a:lnTo>
                  <a:lnTo>
                    <a:pt x="36350" y="1858884"/>
                  </a:lnTo>
                  <a:lnTo>
                    <a:pt x="16640" y="1817111"/>
                  </a:lnTo>
                  <a:lnTo>
                    <a:pt x="4281" y="1771776"/>
                  </a:lnTo>
                  <a:lnTo>
                    <a:pt x="0" y="1723644"/>
                  </a:lnTo>
                  <a:lnTo>
                    <a:pt x="0" y="268224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60319" y="1822704"/>
              <a:ext cx="1610995" cy="1991995"/>
            </a:xfrm>
            <a:custGeom>
              <a:avLst/>
              <a:gdLst/>
              <a:ahLst/>
              <a:cxnLst/>
              <a:rect l="l" t="t" r="r" b="b"/>
              <a:pathLst>
                <a:path w="1610995" h="1991995">
                  <a:moveTo>
                    <a:pt x="1342644" y="1991868"/>
                  </a:moveTo>
                  <a:lnTo>
                    <a:pt x="268224" y="1991868"/>
                  </a:lnTo>
                  <a:lnTo>
                    <a:pt x="220091" y="1987536"/>
                  </a:lnTo>
                  <a:lnTo>
                    <a:pt x="174756" y="1975051"/>
                  </a:lnTo>
                  <a:lnTo>
                    <a:pt x="132983" y="1955179"/>
                  </a:lnTo>
                  <a:lnTo>
                    <a:pt x="95537" y="1928683"/>
                  </a:lnTo>
                  <a:lnTo>
                    <a:pt x="63184" y="1896330"/>
                  </a:lnTo>
                  <a:lnTo>
                    <a:pt x="36688" y="1858884"/>
                  </a:lnTo>
                  <a:lnTo>
                    <a:pt x="16816" y="1817111"/>
                  </a:lnTo>
                  <a:lnTo>
                    <a:pt x="4331" y="1771776"/>
                  </a:lnTo>
                  <a:lnTo>
                    <a:pt x="0" y="1723644"/>
                  </a:lnTo>
                  <a:lnTo>
                    <a:pt x="0" y="268224"/>
                  </a:lnTo>
                  <a:lnTo>
                    <a:pt x="4331" y="220091"/>
                  </a:lnTo>
                  <a:lnTo>
                    <a:pt x="16816" y="174756"/>
                  </a:lnTo>
                  <a:lnTo>
                    <a:pt x="36688" y="132983"/>
                  </a:lnTo>
                  <a:lnTo>
                    <a:pt x="63184" y="95537"/>
                  </a:lnTo>
                  <a:lnTo>
                    <a:pt x="95537" y="63184"/>
                  </a:lnTo>
                  <a:lnTo>
                    <a:pt x="132983" y="36688"/>
                  </a:lnTo>
                  <a:lnTo>
                    <a:pt x="174756" y="16816"/>
                  </a:lnTo>
                  <a:lnTo>
                    <a:pt x="220091" y="4331"/>
                  </a:lnTo>
                  <a:lnTo>
                    <a:pt x="268224" y="0"/>
                  </a:lnTo>
                  <a:lnTo>
                    <a:pt x="1342644" y="0"/>
                  </a:lnTo>
                  <a:lnTo>
                    <a:pt x="1390776" y="4331"/>
                  </a:lnTo>
                  <a:lnTo>
                    <a:pt x="1436111" y="16816"/>
                  </a:lnTo>
                  <a:lnTo>
                    <a:pt x="1477884" y="36688"/>
                  </a:lnTo>
                  <a:lnTo>
                    <a:pt x="1515330" y="63184"/>
                  </a:lnTo>
                  <a:lnTo>
                    <a:pt x="1547683" y="95537"/>
                  </a:lnTo>
                  <a:lnTo>
                    <a:pt x="1574179" y="132983"/>
                  </a:lnTo>
                  <a:lnTo>
                    <a:pt x="1594051" y="174756"/>
                  </a:lnTo>
                  <a:lnTo>
                    <a:pt x="1606536" y="220091"/>
                  </a:lnTo>
                  <a:lnTo>
                    <a:pt x="1610867" y="268224"/>
                  </a:lnTo>
                  <a:lnTo>
                    <a:pt x="1610867" y="1723644"/>
                  </a:lnTo>
                  <a:lnTo>
                    <a:pt x="1606536" y="1771776"/>
                  </a:lnTo>
                  <a:lnTo>
                    <a:pt x="1594051" y="1817111"/>
                  </a:lnTo>
                  <a:lnTo>
                    <a:pt x="1574179" y="1858884"/>
                  </a:lnTo>
                  <a:lnTo>
                    <a:pt x="1547683" y="1896330"/>
                  </a:lnTo>
                  <a:lnTo>
                    <a:pt x="1515330" y="1928683"/>
                  </a:lnTo>
                  <a:lnTo>
                    <a:pt x="1477884" y="1955179"/>
                  </a:lnTo>
                  <a:lnTo>
                    <a:pt x="1436111" y="1975051"/>
                  </a:lnTo>
                  <a:lnTo>
                    <a:pt x="1390776" y="1987536"/>
                  </a:lnTo>
                  <a:lnTo>
                    <a:pt x="1342644" y="19918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60319" y="1822704"/>
              <a:ext cx="1610995" cy="1991995"/>
            </a:xfrm>
            <a:custGeom>
              <a:avLst/>
              <a:gdLst/>
              <a:ahLst/>
              <a:cxnLst/>
              <a:rect l="l" t="t" r="r" b="b"/>
              <a:pathLst>
                <a:path w="1610995" h="1991995">
                  <a:moveTo>
                    <a:pt x="0" y="268224"/>
                  </a:moveTo>
                  <a:lnTo>
                    <a:pt x="4331" y="220091"/>
                  </a:lnTo>
                  <a:lnTo>
                    <a:pt x="16816" y="174756"/>
                  </a:lnTo>
                  <a:lnTo>
                    <a:pt x="36688" y="132983"/>
                  </a:lnTo>
                  <a:lnTo>
                    <a:pt x="63184" y="95537"/>
                  </a:lnTo>
                  <a:lnTo>
                    <a:pt x="95537" y="63184"/>
                  </a:lnTo>
                  <a:lnTo>
                    <a:pt x="132983" y="36688"/>
                  </a:lnTo>
                  <a:lnTo>
                    <a:pt x="174756" y="16816"/>
                  </a:lnTo>
                  <a:lnTo>
                    <a:pt x="220091" y="4331"/>
                  </a:lnTo>
                  <a:lnTo>
                    <a:pt x="268224" y="0"/>
                  </a:lnTo>
                  <a:lnTo>
                    <a:pt x="1342644" y="0"/>
                  </a:lnTo>
                  <a:lnTo>
                    <a:pt x="1390776" y="4331"/>
                  </a:lnTo>
                  <a:lnTo>
                    <a:pt x="1436111" y="16816"/>
                  </a:lnTo>
                  <a:lnTo>
                    <a:pt x="1477884" y="36688"/>
                  </a:lnTo>
                  <a:lnTo>
                    <a:pt x="1515330" y="63184"/>
                  </a:lnTo>
                  <a:lnTo>
                    <a:pt x="1547683" y="95537"/>
                  </a:lnTo>
                  <a:lnTo>
                    <a:pt x="1574179" y="132983"/>
                  </a:lnTo>
                  <a:lnTo>
                    <a:pt x="1594051" y="174756"/>
                  </a:lnTo>
                  <a:lnTo>
                    <a:pt x="1606536" y="220091"/>
                  </a:lnTo>
                  <a:lnTo>
                    <a:pt x="1610867" y="268224"/>
                  </a:lnTo>
                  <a:lnTo>
                    <a:pt x="1610867" y="1723644"/>
                  </a:lnTo>
                  <a:lnTo>
                    <a:pt x="1606536" y="1771776"/>
                  </a:lnTo>
                  <a:lnTo>
                    <a:pt x="1594051" y="1817111"/>
                  </a:lnTo>
                  <a:lnTo>
                    <a:pt x="1574179" y="1858884"/>
                  </a:lnTo>
                  <a:lnTo>
                    <a:pt x="1547683" y="1896330"/>
                  </a:lnTo>
                  <a:lnTo>
                    <a:pt x="1515330" y="1928683"/>
                  </a:lnTo>
                  <a:lnTo>
                    <a:pt x="1477884" y="1955179"/>
                  </a:lnTo>
                  <a:lnTo>
                    <a:pt x="1436111" y="1975051"/>
                  </a:lnTo>
                  <a:lnTo>
                    <a:pt x="1390776" y="1987536"/>
                  </a:lnTo>
                  <a:lnTo>
                    <a:pt x="1342644" y="1991868"/>
                  </a:lnTo>
                  <a:lnTo>
                    <a:pt x="268224" y="1991868"/>
                  </a:lnTo>
                  <a:lnTo>
                    <a:pt x="220091" y="1987536"/>
                  </a:lnTo>
                  <a:lnTo>
                    <a:pt x="174756" y="1975051"/>
                  </a:lnTo>
                  <a:lnTo>
                    <a:pt x="132983" y="1955179"/>
                  </a:lnTo>
                  <a:lnTo>
                    <a:pt x="95537" y="1928683"/>
                  </a:lnTo>
                  <a:lnTo>
                    <a:pt x="63184" y="1896330"/>
                  </a:lnTo>
                  <a:lnTo>
                    <a:pt x="36688" y="1858884"/>
                  </a:lnTo>
                  <a:lnTo>
                    <a:pt x="16816" y="1817111"/>
                  </a:lnTo>
                  <a:lnTo>
                    <a:pt x="4331" y="1771776"/>
                  </a:lnTo>
                  <a:lnTo>
                    <a:pt x="0" y="1723644"/>
                  </a:lnTo>
                  <a:lnTo>
                    <a:pt x="0" y="268224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99403" y="4276344"/>
              <a:ext cx="1610995" cy="1991995"/>
            </a:xfrm>
            <a:custGeom>
              <a:avLst/>
              <a:gdLst/>
              <a:ahLst/>
              <a:cxnLst/>
              <a:rect l="l" t="t" r="r" b="b"/>
              <a:pathLst>
                <a:path w="1610995" h="1991995">
                  <a:moveTo>
                    <a:pt x="1342644" y="1991868"/>
                  </a:moveTo>
                  <a:lnTo>
                    <a:pt x="269748" y="1991868"/>
                  </a:lnTo>
                  <a:lnTo>
                    <a:pt x="221161" y="1987536"/>
                  </a:lnTo>
                  <a:lnTo>
                    <a:pt x="175473" y="1975051"/>
                  </a:lnTo>
                  <a:lnTo>
                    <a:pt x="133434" y="1955179"/>
                  </a:lnTo>
                  <a:lnTo>
                    <a:pt x="95798" y="1928683"/>
                  </a:lnTo>
                  <a:lnTo>
                    <a:pt x="63318" y="1896330"/>
                  </a:lnTo>
                  <a:lnTo>
                    <a:pt x="36745" y="1858884"/>
                  </a:lnTo>
                  <a:lnTo>
                    <a:pt x="16832" y="1817111"/>
                  </a:lnTo>
                  <a:lnTo>
                    <a:pt x="4333" y="1771776"/>
                  </a:lnTo>
                  <a:lnTo>
                    <a:pt x="0" y="1723644"/>
                  </a:lnTo>
                  <a:lnTo>
                    <a:pt x="0" y="268224"/>
                  </a:lnTo>
                  <a:lnTo>
                    <a:pt x="4333" y="220091"/>
                  </a:lnTo>
                  <a:lnTo>
                    <a:pt x="16832" y="174756"/>
                  </a:lnTo>
                  <a:lnTo>
                    <a:pt x="36745" y="132983"/>
                  </a:lnTo>
                  <a:lnTo>
                    <a:pt x="63318" y="95537"/>
                  </a:lnTo>
                  <a:lnTo>
                    <a:pt x="95798" y="63184"/>
                  </a:lnTo>
                  <a:lnTo>
                    <a:pt x="133434" y="36688"/>
                  </a:lnTo>
                  <a:lnTo>
                    <a:pt x="175473" y="16816"/>
                  </a:lnTo>
                  <a:lnTo>
                    <a:pt x="221161" y="4331"/>
                  </a:lnTo>
                  <a:lnTo>
                    <a:pt x="269748" y="0"/>
                  </a:lnTo>
                  <a:lnTo>
                    <a:pt x="1342644" y="0"/>
                  </a:lnTo>
                  <a:lnTo>
                    <a:pt x="1391177" y="4331"/>
                  </a:lnTo>
                  <a:lnTo>
                    <a:pt x="1436726" y="16816"/>
                  </a:lnTo>
                  <a:lnTo>
                    <a:pt x="1478562" y="36688"/>
                  </a:lnTo>
                  <a:lnTo>
                    <a:pt x="1515957" y="63184"/>
                  </a:lnTo>
                  <a:lnTo>
                    <a:pt x="1548185" y="95537"/>
                  </a:lnTo>
                  <a:lnTo>
                    <a:pt x="1574517" y="132983"/>
                  </a:lnTo>
                  <a:lnTo>
                    <a:pt x="1594227" y="174756"/>
                  </a:lnTo>
                  <a:lnTo>
                    <a:pt x="1606586" y="220091"/>
                  </a:lnTo>
                  <a:lnTo>
                    <a:pt x="1610867" y="268224"/>
                  </a:lnTo>
                  <a:lnTo>
                    <a:pt x="1610867" y="1723644"/>
                  </a:lnTo>
                  <a:lnTo>
                    <a:pt x="1606586" y="1771776"/>
                  </a:lnTo>
                  <a:lnTo>
                    <a:pt x="1594227" y="1817111"/>
                  </a:lnTo>
                  <a:lnTo>
                    <a:pt x="1574517" y="1858884"/>
                  </a:lnTo>
                  <a:lnTo>
                    <a:pt x="1548185" y="1896330"/>
                  </a:lnTo>
                  <a:lnTo>
                    <a:pt x="1515957" y="1928683"/>
                  </a:lnTo>
                  <a:lnTo>
                    <a:pt x="1478562" y="1955179"/>
                  </a:lnTo>
                  <a:lnTo>
                    <a:pt x="1436726" y="1975051"/>
                  </a:lnTo>
                  <a:lnTo>
                    <a:pt x="1391177" y="1987536"/>
                  </a:lnTo>
                  <a:lnTo>
                    <a:pt x="1342644" y="19918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99403" y="4276344"/>
              <a:ext cx="1610995" cy="1991995"/>
            </a:xfrm>
            <a:custGeom>
              <a:avLst/>
              <a:gdLst/>
              <a:ahLst/>
              <a:cxnLst/>
              <a:rect l="l" t="t" r="r" b="b"/>
              <a:pathLst>
                <a:path w="1610995" h="1991995">
                  <a:moveTo>
                    <a:pt x="0" y="268224"/>
                  </a:moveTo>
                  <a:lnTo>
                    <a:pt x="4333" y="220091"/>
                  </a:lnTo>
                  <a:lnTo>
                    <a:pt x="16832" y="174756"/>
                  </a:lnTo>
                  <a:lnTo>
                    <a:pt x="36745" y="132983"/>
                  </a:lnTo>
                  <a:lnTo>
                    <a:pt x="63318" y="95537"/>
                  </a:lnTo>
                  <a:lnTo>
                    <a:pt x="95798" y="63184"/>
                  </a:lnTo>
                  <a:lnTo>
                    <a:pt x="133434" y="36688"/>
                  </a:lnTo>
                  <a:lnTo>
                    <a:pt x="175473" y="16816"/>
                  </a:lnTo>
                  <a:lnTo>
                    <a:pt x="221161" y="4331"/>
                  </a:lnTo>
                  <a:lnTo>
                    <a:pt x="269748" y="0"/>
                  </a:lnTo>
                  <a:lnTo>
                    <a:pt x="1342644" y="0"/>
                  </a:lnTo>
                  <a:lnTo>
                    <a:pt x="1391177" y="4331"/>
                  </a:lnTo>
                  <a:lnTo>
                    <a:pt x="1436726" y="16816"/>
                  </a:lnTo>
                  <a:lnTo>
                    <a:pt x="1478562" y="36688"/>
                  </a:lnTo>
                  <a:lnTo>
                    <a:pt x="1515957" y="63184"/>
                  </a:lnTo>
                  <a:lnTo>
                    <a:pt x="1548185" y="95537"/>
                  </a:lnTo>
                  <a:lnTo>
                    <a:pt x="1574517" y="132983"/>
                  </a:lnTo>
                  <a:lnTo>
                    <a:pt x="1594227" y="174756"/>
                  </a:lnTo>
                  <a:lnTo>
                    <a:pt x="1606586" y="220091"/>
                  </a:lnTo>
                  <a:lnTo>
                    <a:pt x="1610867" y="268224"/>
                  </a:lnTo>
                  <a:lnTo>
                    <a:pt x="1610867" y="1723644"/>
                  </a:lnTo>
                  <a:lnTo>
                    <a:pt x="1606586" y="1771776"/>
                  </a:lnTo>
                  <a:lnTo>
                    <a:pt x="1594227" y="1817111"/>
                  </a:lnTo>
                  <a:lnTo>
                    <a:pt x="1574517" y="1858884"/>
                  </a:lnTo>
                  <a:lnTo>
                    <a:pt x="1548185" y="1896330"/>
                  </a:lnTo>
                  <a:lnTo>
                    <a:pt x="1515957" y="1928683"/>
                  </a:lnTo>
                  <a:lnTo>
                    <a:pt x="1478562" y="1955179"/>
                  </a:lnTo>
                  <a:lnTo>
                    <a:pt x="1436726" y="1975051"/>
                  </a:lnTo>
                  <a:lnTo>
                    <a:pt x="1391177" y="1987536"/>
                  </a:lnTo>
                  <a:lnTo>
                    <a:pt x="1342644" y="1991868"/>
                  </a:lnTo>
                  <a:lnTo>
                    <a:pt x="269748" y="1991868"/>
                  </a:lnTo>
                  <a:lnTo>
                    <a:pt x="221161" y="1987536"/>
                  </a:lnTo>
                  <a:lnTo>
                    <a:pt x="175473" y="1975051"/>
                  </a:lnTo>
                  <a:lnTo>
                    <a:pt x="133434" y="1955179"/>
                  </a:lnTo>
                  <a:lnTo>
                    <a:pt x="95798" y="1928683"/>
                  </a:lnTo>
                  <a:lnTo>
                    <a:pt x="63318" y="1896330"/>
                  </a:lnTo>
                  <a:lnTo>
                    <a:pt x="36745" y="1858884"/>
                  </a:lnTo>
                  <a:lnTo>
                    <a:pt x="16832" y="1817111"/>
                  </a:lnTo>
                  <a:lnTo>
                    <a:pt x="4333" y="1771776"/>
                  </a:lnTo>
                  <a:lnTo>
                    <a:pt x="0" y="1723644"/>
                  </a:lnTo>
                  <a:lnTo>
                    <a:pt x="0" y="268224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06867" y="1883663"/>
              <a:ext cx="1696720" cy="1991995"/>
            </a:xfrm>
            <a:custGeom>
              <a:avLst/>
              <a:gdLst/>
              <a:ahLst/>
              <a:cxnLst/>
              <a:rect l="l" t="t" r="r" b="b"/>
              <a:pathLst>
                <a:path w="1696720" h="1991995">
                  <a:moveTo>
                    <a:pt x="1412748" y="1991868"/>
                  </a:moveTo>
                  <a:lnTo>
                    <a:pt x="281940" y="1991868"/>
                  </a:lnTo>
                  <a:lnTo>
                    <a:pt x="236271" y="1988170"/>
                  </a:lnTo>
                  <a:lnTo>
                    <a:pt x="192926" y="1977469"/>
                  </a:lnTo>
                  <a:lnTo>
                    <a:pt x="152488" y="1960348"/>
                  </a:lnTo>
                  <a:lnTo>
                    <a:pt x="115543" y="1937394"/>
                  </a:lnTo>
                  <a:lnTo>
                    <a:pt x="82677" y="1909191"/>
                  </a:lnTo>
                  <a:lnTo>
                    <a:pt x="54473" y="1876324"/>
                  </a:lnTo>
                  <a:lnTo>
                    <a:pt x="31519" y="1839379"/>
                  </a:lnTo>
                  <a:lnTo>
                    <a:pt x="14398" y="1798941"/>
                  </a:lnTo>
                  <a:lnTo>
                    <a:pt x="3697" y="1755596"/>
                  </a:lnTo>
                  <a:lnTo>
                    <a:pt x="0" y="1709927"/>
                  </a:lnTo>
                  <a:lnTo>
                    <a:pt x="0" y="283463"/>
                  </a:lnTo>
                  <a:lnTo>
                    <a:pt x="3697" y="237382"/>
                  </a:lnTo>
                  <a:lnTo>
                    <a:pt x="14398" y="193706"/>
                  </a:lnTo>
                  <a:lnTo>
                    <a:pt x="31519" y="153011"/>
                  </a:lnTo>
                  <a:lnTo>
                    <a:pt x="54473" y="115872"/>
                  </a:lnTo>
                  <a:lnTo>
                    <a:pt x="82677" y="82867"/>
                  </a:lnTo>
                  <a:lnTo>
                    <a:pt x="115543" y="54571"/>
                  </a:lnTo>
                  <a:lnTo>
                    <a:pt x="152488" y="31560"/>
                  </a:lnTo>
                  <a:lnTo>
                    <a:pt x="192926" y="14410"/>
                  </a:lnTo>
                  <a:lnTo>
                    <a:pt x="236271" y="3698"/>
                  </a:lnTo>
                  <a:lnTo>
                    <a:pt x="281940" y="0"/>
                  </a:lnTo>
                  <a:lnTo>
                    <a:pt x="1412748" y="0"/>
                  </a:lnTo>
                  <a:lnTo>
                    <a:pt x="1458829" y="3698"/>
                  </a:lnTo>
                  <a:lnTo>
                    <a:pt x="1502505" y="14410"/>
                  </a:lnTo>
                  <a:lnTo>
                    <a:pt x="1543200" y="31560"/>
                  </a:lnTo>
                  <a:lnTo>
                    <a:pt x="1580339" y="54571"/>
                  </a:lnTo>
                  <a:lnTo>
                    <a:pt x="1613344" y="82867"/>
                  </a:lnTo>
                  <a:lnTo>
                    <a:pt x="1641640" y="115872"/>
                  </a:lnTo>
                  <a:lnTo>
                    <a:pt x="1664651" y="153011"/>
                  </a:lnTo>
                  <a:lnTo>
                    <a:pt x="1681801" y="193706"/>
                  </a:lnTo>
                  <a:lnTo>
                    <a:pt x="1692513" y="237382"/>
                  </a:lnTo>
                  <a:lnTo>
                    <a:pt x="1696212" y="283463"/>
                  </a:lnTo>
                  <a:lnTo>
                    <a:pt x="1696212" y="1709927"/>
                  </a:lnTo>
                  <a:lnTo>
                    <a:pt x="1692513" y="1755596"/>
                  </a:lnTo>
                  <a:lnTo>
                    <a:pt x="1681801" y="1798941"/>
                  </a:lnTo>
                  <a:lnTo>
                    <a:pt x="1664651" y="1839379"/>
                  </a:lnTo>
                  <a:lnTo>
                    <a:pt x="1641640" y="1876324"/>
                  </a:lnTo>
                  <a:lnTo>
                    <a:pt x="1613344" y="1909191"/>
                  </a:lnTo>
                  <a:lnTo>
                    <a:pt x="1580339" y="1937394"/>
                  </a:lnTo>
                  <a:lnTo>
                    <a:pt x="1543200" y="1960348"/>
                  </a:lnTo>
                  <a:lnTo>
                    <a:pt x="1502505" y="1977469"/>
                  </a:lnTo>
                  <a:lnTo>
                    <a:pt x="1458829" y="1988170"/>
                  </a:lnTo>
                  <a:lnTo>
                    <a:pt x="1412748" y="19918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06867" y="1883663"/>
              <a:ext cx="1696720" cy="1991995"/>
            </a:xfrm>
            <a:custGeom>
              <a:avLst/>
              <a:gdLst/>
              <a:ahLst/>
              <a:cxnLst/>
              <a:rect l="l" t="t" r="r" b="b"/>
              <a:pathLst>
                <a:path w="1696720" h="1991995">
                  <a:moveTo>
                    <a:pt x="0" y="283463"/>
                  </a:moveTo>
                  <a:lnTo>
                    <a:pt x="3697" y="237382"/>
                  </a:lnTo>
                  <a:lnTo>
                    <a:pt x="14398" y="193706"/>
                  </a:lnTo>
                  <a:lnTo>
                    <a:pt x="31519" y="153011"/>
                  </a:lnTo>
                  <a:lnTo>
                    <a:pt x="54473" y="115872"/>
                  </a:lnTo>
                  <a:lnTo>
                    <a:pt x="82677" y="82867"/>
                  </a:lnTo>
                  <a:lnTo>
                    <a:pt x="115543" y="54571"/>
                  </a:lnTo>
                  <a:lnTo>
                    <a:pt x="152488" y="31560"/>
                  </a:lnTo>
                  <a:lnTo>
                    <a:pt x="192926" y="14410"/>
                  </a:lnTo>
                  <a:lnTo>
                    <a:pt x="236271" y="3698"/>
                  </a:lnTo>
                  <a:lnTo>
                    <a:pt x="281940" y="0"/>
                  </a:lnTo>
                  <a:lnTo>
                    <a:pt x="1412748" y="0"/>
                  </a:lnTo>
                  <a:lnTo>
                    <a:pt x="1458829" y="3698"/>
                  </a:lnTo>
                  <a:lnTo>
                    <a:pt x="1502505" y="14410"/>
                  </a:lnTo>
                  <a:lnTo>
                    <a:pt x="1543200" y="31560"/>
                  </a:lnTo>
                  <a:lnTo>
                    <a:pt x="1580339" y="54571"/>
                  </a:lnTo>
                  <a:lnTo>
                    <a:pt x="1613344" y="82867"/>
                  </a:lnTo>
                  <a:lnTo>
                    <a:pt x="1641640" y="115872"/>
                  </a:lnTo>
                  <a:lnTo>
                    <a:pt x="1664651" y="153011"/>
                  </a:lnTo>
                  <a:lnTo>
                    <a:pt x="1681801" y="193706"/>
                  </a:lnTo>
                  <a:lnTo>
                    <a:pt x="1692513" y="237382"/>
                  </a:lnTo>
                  <a:lnTo>
                    <a:pt x="1696212" y="283463"/>
                  </a:lnTo>
                  <a:lnTo>
                    <a:pt x="1696212" y="1709927"/>
                  </a:lnTo>
                  <a:lnTo>
                    <a:pt x="1692513" y="1755596"/>
                  </a:lnTo>
                  <a:lnTo>
                    <a:pt x="1681801" y="1798941"/>
                  </a:lnTo>
                  <a:lnTo>
                    <a:pt x="1664651" y="1839379"/>
                  </a:lnTo>
                  <a:lnTo>
                    <a:pt x="1641640" y="1876324"/>
                  </a:lnTo>
                  <a:lnTo>
                    <a:pt x="1613344" y="1909191"/>
                  </a:lnTo>
                  <a:lnTo>
                    <a:pt x="1580339" y="1937394"/>
                  </a:lnTo>
                  <a:lnTo>
                    <a:pt x="1543200" y="1960348"/>
                  </a:lnTo>
                  <a:lnTo>
                    <a:pt x="1502505" y="1977469"/>
                  </a:lnTo>
                  <a:lnTo>
                    <a:pt x="1458829" y="1988170"/>
                  </a:lnTo>
                  <a:lnTo>
                    <a:pt x="1412748" y="1991868"/>
                  </a:lnTo>
                  <a:lnTo>
                    <a:pt x="281940" y="1991868"/>
                  </a:lnTo>
                  <a:lnTo>
                    <a:pt x="236271" y="1988170"/>
                  </a:lnTo>
                  <a:lnTo>
                    <a:pt x="192926" y="1977469"/>
                  </a:lnTo>
                  <a:lnTo>
                    <a:pt x="152488" y="1960348"/>
                  </a:lnTo>
                  <a:lnTo>
                    <a:pt x="115543" y="1937394"/>
                  </a:lnTo>
                  <a:lnTo>
                    <a:pt x="82677" y="1909191"/>
                  </a:lnTo>
                  <a:lnTo>
                    <a:pt x="54473" y="1876324"/>
                  </a:lnTo>
                  <a:lnTo>
                    <a:pt x="31519" y="1839379"/>
                  </a:lnTo>
                  <a:lnTo>
                    <a:pt x="14398" y="1798941"/>
                  </a:lnTo>
                  <a:lnTo>
                    <a:pt x="3697" y="1755596"/>
                  </a:lnTo>
                  <a:lnTo>
                    <a:pt x="0" y="1709927"/>
                  </a:lnTo>
                  <a:lnTo>
                    <a:pt x="0" y="283463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28076" y="4187951"/>
              <a:ext cx="1610995" cy="1991995"/>
            </a:xfrm>
            <a:custGeom>
              <a:avLst/>
              <a:gdLst/>
              <a:ahLst/>
              <a:cxnLst/>
              <a:rect l="l" t="t" r="r" b="b"/>
              <a:pathLst>
                <a:path w="1610995" h="1991995">
                  <a:moveTo>
                    <a:pt x="1342644" y="1991868"/>
                  </a:moveTo>
                  <a:lnTo>
                    <a:pt x="268224" y="1991868"/>
                  </a:lnTo>
                  <a:lnTo>
                    <a:pt x="220091" y="1987536"/>
                  </a:lnTo>
                  <a:lnTo>
                    <a:pt x="174756" y="1975051"/>
                  </a:lnTo>
                  <a:lnTo>
                    <a:pt x="132983" y="1955179"/>
                  </a:lnTo>
                  <a:lnTo>
                    <a:pt x="95537" y="1928683"/>
                  </a:lnTo>
                  <a:lnTo>
                    <a:pt x="63184" y="1896330"/>
                  </a:lnTo>
                  <a:lnTo>
                    <a:pt x="36688" y="1858884"/>
                  </a:lnTo>
                  <a:lnTo>
                    <a:pt x="16816" y="1817111"/>
                  </a:lnTo>
                  <a:lnTo>
                    <a:pt x="4331" y="1771776"/>
                  </a:lnTo>
                  <a:lnTo>
                    <a:pt x="0" y="1723644"/>
                  </a:lnTo>
                  <a:lnTo>
                    <a:pt x="0" y="268224"/>
                  </a:lnTo>
                  <a:lnTo>
                    <a:pt x="4331" y="220091"/>
                  </a:lnTo>
                  <a:lnTo>
                    <a:pt x="16816" y="174756"/>
                  </a:lnTo>
                  <a:lnTo>
                    <a:pt x="36688" y="132983"/>
                  </a:lnTo>
                  <a:lnTo>
                    <a:pt x="63184" y="95537"/>
                  </a:lnTo>
                  <a:lnTo>
                    <a:pt x="95537" y="63184"/>
                  </a:lnTo>
                  <a:lnTo>
                    <a:pt x="132983" y="36688"/>
                  </a:lnTo>
                  <a:lnTo>
                    <a:pt x="174756" y="16816"/>
                  </a:lnTo>
                  <a:lnTo>
                    <a:pt x="220091" y="4331"/>
                  </a:lnTo>
                  <a:lnTo>
                    <a:pt x="268224" y="0"/>
                  </a:lnTo>
                  <a:lnTo>
                    <a:pt x="1342644" y="0"/>
                  </a:lnTo>
                  <a:lnTo>
                    <a:pt x="1390776" y="4331"/>
                  </a:lnTo>
                  <a:lnTo>
                    <a:pt x="1436111" y="16816"/>
                  </a:lnTo>
                  <a:lnTo>
                    <a:pt x="1477884" y="36688"/>
                  </a:lnTo>
                  <a:lnTo>
                    <a:pt x="1515330" y="63184"/>
                  </a:lnTo>
                  <a:lnTo>
                    <a:pt x="1547683" y="95537"/>
                  </a:lnTo>
                  <a:lnTo>
                    <a:pt x="1574179" y="132983"/>
                  </a:lnTo>
                  <a:lnTo>
                    <a:pt x="1594051" y="174756"/>
                  </a:lnTo>
                  <a:lnTo>
                    <a:pt x="1606536" y="220091"/>
                  </a:lnTo>
                  <a:lnTo>
                    <a:pt x="1610867" y="268224"/>
                  </a:lnTo>
                  <a:lnTo>
                    <a:pt x="1610867" y="1723644"/>
                  </a:lnTo>
                  <a:lnTo>
                    <a:pt x="1606536" y="1771776"/>
                  </a:lnTo>
                  <a:lnTo>
                    <a:pt x="1594051" y="1817111"/>
                  </a:lnTo>
                  <a:lnTo>
                    <a:pt x="1574179" y="1858884"/>
                  </a:lnTo>
                  <a:lnTo>
                    <a:pt x="1547683" y="1896330"/>
                  </a:lnTo>
                  <a:lnTo>
                    <a:pt x="1515330" y="1928683"/>
                  </a:lnTo>
                  <a:lnTo>
                    <a:pt x="1477884" y="1955179"/>
                  </a:lnTo>
                  <a:lnTo>
                    <a:pt x="1436111" y="1975051"/>
                  </a:lnTo>
                  <a:lnTo>
                    <a:pt x="1390776" y="1987536"/>
                  </a:lnTo>
                  <a:lnTo>
                    <a:pt x="1342644" y="19918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28076" y="4187951"/>
              <a:ext cx="1610995" cy="1991995"/>
            </a:xfrm>
            <a:custGeom>
              <a:avLst/>
              <a:gdLst/>
              <a:ahLst/>
              <a:cxnLst/>
              <a:rect l="l" t="t" r="r" b="b"/>
              <a:pathLst>
                <a:path w="1610995" h="1991995">
                  <a:moveTo>
                    <a:pt x="0" y="268224"/>
                  </a:moveTo>
                  <a:lnTo>
                    <a:pt x="4331" y="220091"/>
                  </a:lnTo>
                  <a:lnTo>
                    <a:pt x="16816" y="174756"/>
                  </a:lnTo>
                  <a:lnTo>
                    <a:pt x="36688" y="132983"/>
                  </a:lnTo>
                  <a:lnTo>
                    <a:pt x="63184" y="95537"/>
                  </a:lnTo>
                  <a:lnTo>
                    <a:pt x="95537" y="63184"/>
                  </a:lnTo>
                  <a:lnTo>
                    <a:pt x="132983" y="36688"/>
                  </a:lnTo>
                  <a:lnTo>
                    <a:pt x="174756" y="16816"/>
                  </a:lnTo>
                  <a:lnTo>
                    <a:pt x="220091" y="4331"/>
                  </a:lnTo>
                  <a:lnTo>
                    <a:pt x="268224" y="0"/>
                  </a:lnTo>
                  <a:lnTo>
                    <a:pt x="1342644" y="0"/>
                  </a:lnTo>
                  <a:lnTo>
                    <a:pt x="1390776" y="4331"/>
                  </a:lnTo>
                  <a:lnTo>
                    <a:pt x="1436111" y="16816"/>
                  </a:lnTo>
                  <a:lnTo>
                    <a:pt x="1477884" y="36688"/>
                  </a:lnTo>
                  <a:lnTo>
                    <a:pt x="1515330" y="63184"/>
                  </a:lnTo>
                  <a:lnTo>
                    <a:pt x="1547683" y="95537"/>
                  </a:lnTo>
                  <a:lnTo>
                    <a:pt x="1574179" y="132983"/>
                  </a:lnTo>
                  <a:lnTo>
                    <a:pt x="1594051" y="174756"/>
                  </a:lnTo>
                  <a:lnTo>
                    <a:pt x="1606536" y="220091"/>
                  </a:lnTo>
                  <a:lnTo>
                    <a:pt x="1610867" y="268224"/>
                  </a:lnTo>
                  <a:lnTo>
                    <a:pt x="1610867" y="1723644"/>
                  </a:lnTo>
                  <a:lnTo>
                    <a:pt x="1606536" y="1771776"/>
                  </a:lnTo>
                  <a:lnTo>
                    <a:pt x="1594051" y="1817111"/>
                  </a:lnTo>
                  <a:lnTo>
                    <a:pt x="1574179" y="1858884"/>
                  </a:lnTo>
                  <a:lnTo>
                    <a:pt x="1547683" y="1896330"/>
                  </a:lnTo>
                  <a:lnTo>
                    <a:pt x="1515330" y="1928683"/>
                  </a:lnTo>
                  <a:lnTo>
                    <a:pt x="1477884" y="1955179"/>
                  </a:lnTo>
                  <a:lnTo>
                    <a:pt x="1436111" y="1975051"/>
                  </a:lnTo>
                  <a:lnTo>
                    <a:pt x="1390776" y="1987536"/>
                  </a:lnTo>
                  <a:lnTo>
                    <a:pt x="1342644" y="1991868"/>
                  </a:lnTo>
                  <a:lnTo>
                    <a:pt x="268224" y="1991868"/>
                  </a:lnTo>
                  <a:lnTo>
                    <a:pt x="220091" y="1987536"/>
                  </a:lnTo>
                  <a:lnTo>
                    <a:pt x="174756" y="1975051"/>
                  </a:lnTo>
                  <a:lnTo>
                    <a:pt x="132983" y="1955179"/>
                  </a:lnTo>
                  <a:lnTo>
                    <a:pt x="95537" y="1928683"/>
                  </a:lnTo>
                  <a:lnTo>
                    <a:pt x="63184" y="1896330"/>
                  </a:lnTo>
                  <a:lnTo>
                    <a:pt x="36688" y="1858884"/>
                  </a:lnTo>
                  <a:lnTo>
                    <a:pt x="16816" y="1817111"/>
                  </a:lnTo>
                  <a:lnTo>
                    <a:pt x="4331" y="1771776"/>
                  </a:lnTo>
                  <a:lnTo>
                    <a:pt x="0" y="1723644"/>
                  </a:lnTo>
                  <a:lnTo>
                    <a:pt x="0" y="268224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18332" y="4276344"/>
              <a:ext cx="1610995" cy="1991995"/>
            </a:xfrm>
            <a:custGeom>
              <a:avLst/>
              <a:gdLst/>
              <a:ahLst/>
              <a:cxnLst/>
              <a:rect l="l" t="t" r="r" b="b"/>
              <a:pathLst>
                <a:path w="1610995" h="1991995">
                  <a:moveTo>
                    <a:pt x="1342644" y="1991868"/>
                  </a:moveTo>
                  <a:lnTo>
                    <a:pt x="269748" y="1991868"/>
                  </a:lnTo>
                  <a:lnTo>
                    <a:pt x="221161" y="1987536"/>
                  </a:lnTo>
                  <a:lnTo>
                    <a:pt x="175473" y="1975051"/>
                  </a:lnTo>
                  <a:lnTo>
                    <a:pt x="133434" y="1955179"/>
                  </a:lnTo>
                  <a:lnTo>
                    <a:pt x="95798" y="1928683"/>
                  </a:lnTo>
                  <a:lnTo>
                    <a:pt x="63318" y="1896330"/>
                  </a:lnTo>
                  <a:lnTo>
                    <a:pt x="36745" y="1858884"/>
                  </a:lnTo>
                  <a:lnTo>
                    <a:pt x="16832" y="1817111"/>
                  </a:lnTo>
                  <a:lnTo>
                    <a:pt x="4333" y="1771776"/>
                  </a:lnTo>
                  <a:lnTo>
                    <a:pt x="0" y="1723644"/>
                  </a:lnTo>
                  <a:lnTo>
                    <a:pt x="0" y="268224"/>
                  </a:lnTo>
                  <a:lnTo>
                    <a:pt x="4333" y="220091"/>
                  </a:lnTo>
                  <a:lnTo>
                    <a:pt x="16832" y="174756"/>
                  </a:lnTo>
                  <a:lnTo>
                    <a:pt x="36745" y="132983"/>
                  </a:lnTo>
                  <a:lnTo>
                    <a:pt x="63318" y="95537"/>
                  </a:lnTo>
                  <a:lnTo>
                    <a:pt x="95798" y="63184"/>
                  </a:lnTo>
                  <a:lnTo>
                    <a:pt x="133434" y="36688"/>
                  </a:lnTo>
                  <a:lnTo>
                    <a:pt x="175473" y="16816"/>
                  </a:lnTo>
                  <a:lnTo>
                    <a:pt x="221161" y="4331"/>
                  </a:lnTo>
                  <a:lnTo>
                    <a:pt x="269748" y="0"/>
                  </a:lnTo>
                  <a:lnTo>
                    <a:pt x="1342644" y="0"/>
                  </a:lnTo>
                  <a:lnTo>
                    <a:pt x="1391177" y="4331"/>
                  </a:lnTo>
                  <a:lnTo>
                    <a:pt x="1436726" y="16816"/>
                  </a:lnTo>
                  <a:lnTo>
                    <a:pt x="1478562" y="36688"/>
                  </a:lnTo>
                  <a:lnTo>
                    <a:pt x="1515957" y="63184"/>
                  </a:lnTo>
                  <a:lnTo>
                    <a:pt x="1548185" y="95537"/>
                  </a:lnTo>
                  <a:lnTo>
                    <a:pt x="1574517" y="132983"/>
                  </a:lnTo>
                  <a:lnTo>
                    <a:pt x="1594227" y="174756"/>
                  </a:lnTo>
                  <a:lnTo>
                    <a:pt x="1606586" y="220091"/>
                  </a:lnTo>
                  <a:lnTo>
                    <a:pt x="1610867" y="268224"/>
                  </a:lnTo>
                  <a:lnTo>
                    <a:pt x="1610867" y="1723644"/>
                  </a:lnTo>
                  <a:lnTo>
                    <a:pt x="1606586" y="1771776"/>
                  </a:lnTo>
                  <a:lnTo>
                    <a:pt x="1594227" y="1817111"/>
                  </a:lnTo>
                  <a:lnTo>
                    <a:pt x="1574517" y="1858884"/>
                  </a:lnTo>
                  <a:lnTo>
                    <a:pt x="1548185" y="1896330"/>
                  </a:lnTo>
                  <a:lnTo>
                    <a:pt x="1515957" y="1928683"/>
                  </a:lnTo>
                  <a:lnTo>
                    <a:pt x="1478562" y="1955179"/>
                  </a:lnTo>
                  <a:lnTo>
                    <a:pt x="1436726" y="1975051"/>
                  </a:lnTo>
                  <a:lnTo>
                    <a:pt x="1391177" y="1987536"/>
                  </a:lnTo>
                  <a:lnTo>
                    <a:pt x="1342644" y="19918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18332" y="4276344"/>
              <a:ext cx="1610995" cy="1991995"/>
            </a:xfrm>
            <a:custGeom>
              <a:avLst/>
              <a:gdLst/>
              <a:ahLst/>
              <a:cxnLst/>
              <a:rect l="l" t="t" r="r" b="b"/>
              <a:pathLst>
                <a:path w="1610995" h="1991995">
                  <a:moveTo>
                    <a:pt x="0" y="268224"/>
                  </a:moveTo>
                  <a:lnTo>
                    <a:pt x="4333" y="220091"/>
                  </a:lnTo>
                  <a:lnTo>
                    <a:pt x="16832" y="174756"/>
                  </a:lnTo>
                  <a:lnTo>
                    <a:pt x="36745" y="132983"/>
                  </a:lnTo>
                  <a:lnTo>
                    <a:pt x="63318" y="95537"/>
                  </a:lnTo>
                  <a:lnTo>
                    <a:pt x="95798" y="63184"/>
                  </a:lnTo>
                  <a:lnTo>
                    <a:pt x="133434" y="36688"/>
                  </a:lnTo>
                  <a:lnTo>
                    <a:pt x="175473" y="16816"/>
                  </a:lnTo>
                  <a:lnTo>
                    <a:pt x="221161" y="4331"/>
                  </a:lnTo>
                  <a:lnTo>
                    <a:pt x="269748" y="0"/>
                  </a:lnTo>
                  <a:lnTo>
                    <a:pt x="1342644" y="0"/>
                  </a:lnTo>
                  <a:lnTo>
                    <a:pt x="1391177" y="4331"/>
                  </a:lnTo>
                  <a:lnTo>
                    <a:pt x="1436726" y="16816"/>
                  </a:lnTo>
                  <a:lnTo>
                    <a:pt x="1478562" y="36688"/>
                  </a:lnTo>
                  <a:lnTo>
                    <a:pt x="1515957" y="63184"/>
                  </a:lnTo>
                  <a:lnTo>
                    <a:pt x="1548185" y="95537"/>
                  </a:lnTo>
                  <a:lnTo>
                    <a:pt x="1574517" y="132983"/>
                  </a:lnTo>
                  <a:lnTo>
                    <a:pt x="1594227" y="174756"/>
                  </a:lnTo>
                  <a:lnTo>
                    <a:pt x="1606586" y="220091"/>
                  </a:lnTo>
                  <a:lnTo>
                    <a:pt x="1610867" y="268224"/>
                  </a:lnTo>
                  <a:lnTo>
                    <a:pt x="1610867" y="1723644"/>
                  </a:lnTo>
                  <a:lnTo>
                    <a:pt x="1606586" y="1771776"/>
                  </a:lnTo>
                  <a:lnTo>
                    <a:pt x="1594227" y="1817111"/>
                  </a:lnTo>
                  <a:lnTo>
                    <a:pt x="1574517" y="1858884"/>
                  </a:lnTo>
                  <a:lnTo>
                    <a:pt x="1548185" y="1896330"/>
                  </a:lnTo>
                  <a:lnTo>
                    <a:pt x="1515957" y="1928683"/>
                  </a:lnTo>
                  <a:lnTo>
                    <a:pt x="1478562" y="1955179"/>
                  </a:lnTo>
                  <a:lnTo>
                    <a:pt x="1436726" y="1975051"/>
                  </a:lnTo>
                  <a:lnTo>
                    <a:pt x="1391177" y="1987536"/>
                  </a:lnTo>
                  <a:lnTo>
                    <a:pt x="1342644" y="1991868"/>
                  </a:lnTo>
                  <a:lnTo>
                    <a:pt x="269748" y="1991868"/>
                  </a:lnTo>
                  <a:lnTo>
                    <a:pt x="221161" y="1987536"/>
                  </a:lnTo>
                  <a:lnTo>
                    <a:pt x="175473" y="1975051"/>
                  </a:lnTo>
                  <a:lnTo>
                    <a:pt x="133434" y="1955179"/>
                  </a:lnTo>
                  <a:lnTo>
                    <a:pt x="95798" y="1928683"/>
                  </a:lnTo>
                  <a:lnTo>
                    <a:pt x="63318" y="1896330"/>
                  </a:lnTo>
                  <a:lnTo>
                    <a:pt x="36745" y="1858884"/>
                  </a:lnTo>
                  <a:lnTo>
                    <a:pt x="16832" y="1817111"/>
                  </a:lnTo>
                  <a:lnTo>
                    <a:pt x="4333" y="1771776"/>
                  </a:lnTo>
                  <a:lnTo>
                    <a:pt x="0" y="1723644"/>
                  </a:lnTo>
                  <a:lnTo>
                    <a:pt x="0" y="268224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94732" y="1895855"/>
              <a:ext cx="1610995" cy="1991995"/>
            </a:xfrm>
            <a:custGeom>
              <a:avLst/>
              <a:gdLst/>
              <a:ahLst/>
              <a:cxnLst/>
              <a:rect l="l" t="t" r="r" b="b"/>
              <a:pathLst>
                <a:path w="1610995" h="1991995">
                  <a:moveTo>
                    <a:pt x="1342644" y="1991868"/>
                  </a:moveTo>
                  <a:lnTo>
                    <a:pt x="268224" y="1991868"/>
                  </a:lnTo>
                  <a:lnTo>
                    <a:pt x="220091" y="1987536"/>
                  </a:lnTo>
                  <a:lnTo>
                    <a:pt x="174756" y="1975051"/>
                  </a:lnTo>
                  <a:lnTo>
                    <a:pt x="132983" y="1955179"/>
                  </a:lnTo>
                  <a:lnTo>
                    <a:pt x="95537" y="1928683"/>
                  </a:lnTo>
                  <a:lnTo>
                    <a:pt x="63184" y="1896330"/>
                  </a:lnTo>
                  <a:lnTo>
                    <a:pt x="36688" y="1858884"/>
                  </a:lnTo>
                  <a:lnTo>
                    <a:pt x="16816" y="1817111"/>
                  </a:lnTo>
                  <a:lnTo>
                    <a:pt x="4331" y="1771776"/>
                  </a:lnTo>
                  <a:lnTo>
                    <a:pt x="0" y="1723644"/>
                  </a:lnTo>
                  <a:lnTo>
                    <a:pt x="0" y="268224"/>
                  </a:lnTo>
                  <a:lnTo>
                    <a:pt x="4331" y="219690"/>
                  </a:lnTo>
                  <a:lnTo>
                    <a:pt x="16816" y="174141"/>
                  </a:lnTo>
                  <a:lnTo>
                    <a:pt x="36688" y="132305"/>
                  </a:lnTo>
                  <a:lnTo>
                    <a:pt x="63184" y="94910"/>
                  </a:lnTo>
                  <a:lnTo>
                    <a:pt x="95537" y="62682"/>
                  </a:lnTo>
                  <a:lnTo>
                    <a:pt x="132983" y="36350"/>
                  </a:lnTo>
                  <a:lnTo>
                    <a:pt x="174756" y="16640"/>
                  </a:lnTo>
                  <a:lnTo>
                    <a:pt x="220091" y="4281"/>
                  </a:lnTo>
                  <a:lnTo>
                    <a:pt x="268224" y="0"/>
                  </a:lnTo>
                  <a:lnTo>
                    <a:pt x="1342644" y="0"/>
                  </a:lnTo>
                  <a:lnTo>
                    <a:pt x="1390776" y="4281"/>
                  </a:lnTo>
                  <a:lnTo>
                    <a:pt x="1436111" y="16640"/>
                  </a:lnTo>
                  <a:lnTo>
                    <a:pt x="1477884" y="36350"/>
                  </a:lnTo>
                  <a:lnTo>
                    <a:pt x="1515330" y="62682"/>
                  </a:lnTo>
                  <a:lnTo>
                    <a:pt x="1547683" y="94910"/>
                  </a:lnTo>
                  <a:lnTo>
                    <a:pt x="1574179" y="132305"/>
                  </a:lnTo>
                  <a:lnTo>
                    <a:pt x="1594051" y="174141"/>
                  </a:lnTo>
                  <a:lnTo>
                    <a:pt x="1606536" y="219690"/>
                  </a:lnTo>
                  <a:lnTo>
                    <a:pt x="1610867" y="268224"/>
                  </a:lnTo>
                  <a:lnTo>
                    <a:pt x="1610867" y="1723644"/>
                  </a:lnTo>
                  <a:lnTo>
                    <a:pt x="1606536" y="1771776"/>
                  </a:lnTo>
                  <a:lnTo>
                    <a:pt x="1594051" y="1817111"/>
                  </a:lnTo>
                  <a:lnTo>
                    <a:pt x="1574179" y="1858884"/>
                  </a:lnTo>
                  <a:lnTo>
                    <a:pt x="1547683" y="1896330"/>
                  </a:lnTo>
                  <a:lnTo>
                    <a:pt x="1515330" y="1928683"/>
                  </a:lnTo>
                  <a:lnTo>
                    <a:pt x="1477884" y="1955179"/>
                  </a:lnTo>
                  <a:lnTo>
                    <a:pt x="1436111" y="1975051"/>
                  </a:lnTo>
                  <a:lnTo>
                    <a:pt x="1390776" y="1987536"/>
                  </a:lnTo>
                  <a:lnTo>
                    <a:pt x="1342644" y="19918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94732" y="1895855"/>
              <a:ext cx="1610995" cy="1991995"/>
            </a:xfrm>
            <a:custGeom>
              <a:avLst/>
              <a:gdLst/>
              <a:ahLst/>
              <a:cxnLst/>
              <a:rect l="l" t="t" r="r" b="b"/>
              <a:pathLst>
                <a:path w="1610995" h="1991995">
                  <a:moveTo>
                    <a:pt x="0" y="268224"/>
                  </a:moveTo>
                  <a:lnTo>
                    <a:pt x="4331" y="219690"/>
                  </a:lnTo>
                  <a:lnTo>
                    <a:pt x="16816" y="174141"/>
                  </a:lnTo>
                  <a:lnTo>
                    <a:pt x="36688" y="132305"/>
                  </a:lnTo>
                  <a:lnTo>
                    <a:pt x="63184" y="94910"/>
                  </a:lnTo>
                  <a:lnTo>
                    <a:pt x="95537" y="62682"/>
                  </a:lnTo>
                  <a:lnTo>
                    <a:pt x="132983" y="36350"/>
                  </a:lnTo>
                  <a:lnTo>
                    <a:pt x="174756" y="16640"/>
                  </a:lnTo>
                  <a:lnTo>
                    <a:pt x="220091" y="4281"/>
                  </a:lnTo>
                  <a:lnTo>
                    <a:pt x="268224" y="0"/>
                  </a:lnTo>
                  <a:lnTo>
                    <a:pt x="1342644" y="0"/>
                  </a:lnTo>
                  <a:lnTo>
                    <a:pt x="1390776" y="4281"/>
                  </a:lnTo>
                  <a:lnTo>
                    <a:pt x="1436111" y="16640"/>
                  </a:lnTo>
                  <a:lnTo>
                    <a:pt x="1477884" y="36350"/>
                  </a:lnTo>
                  <a:lnTo>
                    <a:pt x="1515330" y="62682"/>
                  </a:lnTo>
                  <a:lnTo>
                    <a:pt x="1547683" y="94910"/>
                  </a:lnTo>
                  <a:lnTo>
                    <a:pt x="1574179" y="132305"/>
                  </a:lnTo>
                  <a:lnTo>
                    <a:pt x="1594051" y="174141"/>
                  </a:lnTo>
                  <a:lnTo>
                    <a:pt x="1606536" y="219690"/>
                  </a:lnTo>
                  <a:lnTo>
                    <a:pt x="1610867" y="268224"/>
                  </a:lnTo>
                  <a:lnTo>
                    <a:pt x="1610867" y="1723644"/>
                  </a:lnTo>
                  <a:lnTo>
                    <a:pt x="1606536" y="1771776"/>
                  </a:lnTo>
                  <a:lnTo>
                    <a:pt x="1594051" y="1817111"/>
                  </a:lnTo>
                  <a:lnTo>
                    <a:pt x="1574179" y="1858884"/>
                  </a:lnTo>
                  <a:lnTo>
                    <a:pt x="1547683" y="1896330"/>
                  </a:lnTo>
                  <a:lnTo>
                    <a:pt x="1515330" y="1928683"/>
                  </a:lnTo>
                  <a:lnTo>
                    <a:pt x="1477884" y="1955179"/>
                  </a:lnTo>
                  <a:lnTo>
                    <a:pt x="1436111" y="1975051"/>
                  </a:lnTo>
                  <a:lnTo>
                    <a:pt x="1390776" y="1987536"/>
                  </a:lnTo>
                  <a:lnTo>
                    <a:pt x="1342644" y="1991868"/>
                  </a:lnTo>
                  <a:lnTo>
                    <a:pt x="268224" y="1991868"/>
                  </a:lnTo>
                  <a:lnTo>
                    <a:pt x="220091" y="1987536"/>
                  </a:lnTo>
                  <a:lnTo>
                    <a:pt x="174756" y="1975051"/>
                  </a:lnTo>
                  <a:lnTo>
                    <a:pt x="132983" y="1955179"/>
                  </a:lnTo>
                  <a:lnTo>
                    <a:pt x="95537" y="1928683"/>
                  </a:lnTo>
                  <a:lnTo>
                    <a:pt x="63184" y="1896330"/>
                  </a:lnTo>
                  <a:lnTo>
                    <a:pt x="36688" y="1858884"/>
                  </a:lnTo>
                  <a:lnTo>
                    <a:pt x="16816" y="1817111"/>
                  </a:lnTo>
                  <a:lnTo>
                    <a:pt x="4331" y="1771776"/>
                  </a:lnTo>
                  <a:lnTo>
                    <a:pt x="0" y="1723644"/>
                  </a:lnTo>
                  <a:lnTo>
                    <a:pt x="0" y="268224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0876" y="1915668"/>
              <a:ext cx="1653539" cy="1991995"/>
            </a:xfrm>
            <a:custGeom>
              <a:avLst/>
              <a:gdLst/>
              <a:ahLst/>
              <a:cxnLst/>
              <a:rect l="l" t="t" r="r" b="b"/>
              <a:pathLst>
                <a:path w="1653539" h="1991995">
                  <a:moveTo>
                    <a:pt x="1377695" y="1991868"/>
                  </a:moveTo>
                  <a:lnTo>
                    <a:pt x="275843" y="1991868"/>
                  </a:lnTo>
                  <a:lnTo>
                    <a:pt x="226246" y="1987425"/>
                  </a:lnTo>
                  <a:lnTo>
                    <a:pt x="179570" y="1974616"/>
                  </a:lnTo>
                  <a:lnTo>
                    <a:pt x="136595" y="1954219"/>
                  </a:lnTo>
                  <a:lnTo>
                    <a:pt x="98098" y="1927011"/>
                  </a:lnTo>
                  <a:lnTo>
                    <a:pt x="64856" y="1893769"/>
                  </a:lnTo>
                  <a:lnTo>
                    <a:pt x="37648" y="1855272"/>
                  </a:lnTo>
                  <a:lnTo>
                    <a:pt x="17251" y="1812297"/>
                  </a:lnTo>
                  <a:lnTo>
                    <a:pt x="4442" y="1765621"/>
                  </a:lnTo>
                  <a:lnTo>
                    <a:pt x="0" y="1716023"/>
                  </a:lnTo>
                  <a:lnTo>
                    <a:pt x="0" y="275843"/>
                  </a:lnTo>
                  <a:lnTo>
                    <a:pt x="4442" y="226246"/>
                  </a:lnTo>
                  <a:lnTo>
                    <a:pt x="17251" y="179570"/>
                  </a:lnTo>
                  <a:lnTo>
                    <a:pt x="37648" y="136595"/>
                  </a:lnTo>
                  <a:lnTo>
                    <a:pt x="64856" y="98098"/>
                  </a:lnTo>
                  <a:lnTo>
                    <a:pt x="98098" y="64856"/>
                  </a:lnTo>
                  <a:lnTo>
                    <a:pt x="136595" y="37648"/>
                  </a:lnTo>
                  <a:lnTo>
                    <a:pt x="179570" y="17251"/>
                  </a:lnTo>
                  <a:lnTo>
                    <a:pt x="226246" y="4442"/>
                  </a:lnTo>
                  <a:lnTo>
                    <a:pt x="275843" y="0"/>
                  </a:lnTo>
                  <a:lnTo>
                    <a:pt x="1377695" y="0"/>
                  </a:lnTo>
                  <a:lnTo>
                    <a:pt x="1427293" y="4442"/>
                  </a:lnTo>
                  <a:lnTo>
                    <a:pt x="1473969" y="17251"/>
                  </a:lnTo>
                  <a:lnTo>
                    <a:pt x="1516944" y="37648"/>
                  </a:lnTo>
                  <a:lnTo>
                    <a:pt x="1555441" y="64856"/>
                  </a:lnTo>
                  <a:lnTo>
                    <a:pt x="1588683" y="98098"/>
                  </a:lnTo>
                  <a:lnTo>
                    <a:pt x="1615891" y="136595"/>
                  </a:lnTo>
                  <a:lnTo>
                    <a:pt x="1636288" y="179570"/>
                  </a:lnTo>
                  <a:lnTo>
                    <a:pt x="1649097" y="226246"/>
                  </a:lnTo>
                  <a:lnTo>
                    <a:pt x="1653540" y="275843"/>
                  </a:lnTo>
                  <a:lnTo>
                    <a:pt x="1653540" y="1716023"/>
                  </a:lnTo>
                  <a:lnTo>
                    <a:pt x="1649097" y="1765621"/>
                  </a:lnTo>
                  <a:lnTo>
                    <a:pt x="1636288" y="1812297"/>
                  </a:lnTo>
                  <a:lnTo>
                    <a:pt x="1615891" y="1855272"/>
                  </a:lnTo>
                  <a:lnTo>
                    <a:pt x="1588683" y="1893769"/>
                  </a:lnTo>
                  <a:lnTo>
                    <a:pt x="1555441" y="1927011"/>
                  </a:lnTo>
                  <a:lnTo>
                    <a:pt x="1516944" y="1954219"/>
                  </a:lnTo>
                  <a:lnTo>
                    <a:pt x="1473969" y="1974616"/>
                  </a:lnTo>
                  <a:lnTo>
                    <a:pt x="1427293" y="1987425"/>
                  </a:lnTo>
                  <a:lnTo>
                    <a:pt x="1377695" y="19918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0876" y="1915668"/>
              <a:ext cx="1653539" cy="1991995"/>
            </a:xfrm>
            <a:custGeom>
              <a:avLst/>
              <a:gdLst/>
              <a:ahLst/>
              <a:cxnLst/>
              <a:rect l="l" t="t" r="r" b="b"/>
              <a:pathLst>
                <a:path w="1653539" h="1991995">
                  <a:moveTo>
                    <a:pt x="0" y="275843"/>
                  </a:moveTo>
                  <a:lnTo>
                    <a:pt x="4442" y="226246"/>
                  </a:lnTo>
                  <a:lnTo>
                    <a:pt x="17251" y="179570"/>
                  </a:lnTo>
                  <a:lnTo>
                    <a:pt x="37648" y="136595"/>
                  </a:lnTo>
                  <a:lnTo>
                    <a:pt x="64856" y="98098"/>
                  </a:lnTo>
                  <a:lnTo>
                    <a:pt x="98098" y="64856"/>
                  </a:lnTo>
                  <a:lnTo>
                    <a:pt x="136595" y="37648"/>
                  </a:lnTo>
                  <a:lnTo>
                    <a:pt x="179570" y="17251"/>
                  </a:lnTo>
                  <a:lnTo>
                    <a:pt x="226246" y="4442"/>
                  </a:lnTo>
                  <a:lnTo>
                    <a:pt x="275843" y="0"/>
                  </a:lnTo>
                  <a:lnTo>
                    <a:pt x="1377695" y="0"/>
                  </a:lnTo>
                  <a:lnTo>
                    <a:pt x="1427293" y="4442"/>
                  </a:lnTo>
                  <a:lnTo>
                    <a:pt x="1473969" y="17251"/>
                  </a:lnTo>
                  <a:lnTo>
                    <a:pt x="1516944" y="37648"/>
                  </a:lnTo>
                  <a:lnTo>
                    <a:pt x="1555441" y="64856"/>
                  </a:lnTo>
                  <a:lnTo>
                    <a:pt x="1588683" y="98098"/>
                  </a:lnTo>
                  <a:lnTo>
                    <a:pt x="1615891" y="136595"/>
                  </a:lnTo>
                  <a:lnTo>
                    <a:pt x="1636288" y="179570"/>
                  </a:lnTo>
                  <a:lnTo>
                    <a:pt x="1649097" y="226246"/>
                  </a:lnTo>
                  <a:lnTo>
                    <a:pt x="1653540" y="275843"/>
                  </a:lnTo>
                  <a:lnTo>
                    <a:pt x="1653540" y="1716023"/>
                  </a:lnTo>
                  <a:lnTo>
                    <a:pt x="1649097" y="1765621"/>
                  </a:lnTo>
                  <a:lnTo>
                    <a:pt x="1636288" y="1812297"/>
                  </a:lnTo>
                  <a:lnTo>
                    <a:pt x="1615891" y="1855272"/>
                  </a:lnTo>
                  <a:lnTo>
                    <a:pt x="1588683" y="1893769"/>
                  </a:lnTo>
                  <a:lnTo>
                    <a:pt x="1555441" y="1927011"/>
                  </a:lnTo>
                  <a:lnTo>
                    <a:pt x="1516944" y="1954219"/>
                  </a:lnTo>
                  <a:lnTo>
                    <a:pt x="1473969" y="1974616"/>
                  </a:lnTo>
                  <a:lnTo>
                    <a:pt x="1427293" y="1987425"/>
                  </a:lnTo>
                  <a:lnTo>
                    <a:pt x="1377695" y="1991868"/>
                  </a:lnTo>
                  <a:lnTo>
                    <a:pt x="275843" y="1991868"/>
                  </a:lnTo>
                  <a:lnTo>
                    <a:pt x="226246" y="1987425"/>
                  </a:lnTo>
                  <a:lnTo>
                    <a:pt x="179570" y="1974616"/>
                  </a:lnTo>
                  <a:lnTo>
                    <a:pt x="136595" y="1954219"/>
                  </a:lnTo>
                  <a:lnTo>
                    <a:pt x="98098" y="1927011"/>
                  </a:lnTo>
                  <a:lnTo>
                    <a:pt x="64856" y="1893769"/>
                  </a:lnTo>
                  <a:lnTo>
                    <a:pt x="37648" y="1855272"/>
                  </a:lnTo>
                  <a:lnTo>
                    <a:pt x="17251" y="1812297"/>
                  </a:lnTo>
                  <a:lnTo>
                    <a:pt x="4442" y="1765621"/>
                  </a:lnTo>
                  <a:lnTo>
                    <a:pt x="0" y="1716023"/>
                  </a:lnTo>
                  <a:lnTo>
                    <a:pt x="0" y="275843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935997" y="1115060"/>
            <a:ext cx="18351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40" dirty="0">
                <a:latin typeface="Trebuchet MS"/>
                <a:cs typeface="Trebuchet MS"/>
              </a:rPr>
              <a:t>Contents</a:t>
            </a:r>
            <a:endParaRPr sz="33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144" y="1682495"/>
            <a:ext cx="10053955" cy="3019425"/>
            <a:chOff x="9144" y="1682495"/>
            <a:chExt cx="10053955" cy="3019425"/>
          </a:xfrm>
        </p:grpSpPr>
        <p:sp>
          <p:nvSpPr>
            <p:cNvPr id="22" name="object 22"/>
            <p:cNvSpPr/>
            <p:nvPr/>
          </p:nvSpPr>
          <p:spPr>
            <a:xfrm>
              <a:off x="16764" y="1702307"/>
              <a:ext cx="579120" cy="584200"/>
            </a:xfrm>
            <a:custGeom>
              <a:avLst/>
              <a:gdLst/>
              <a:ahLst/>
              <a:cxnLst/>
              <a:rect l="l" t="t" r="r" b="b"/>
              <a:pathLst>
                <a:path w="579120" h="584200">
                  <a:moveTo>
                    <a:pt x="289559" y="583691"/>
                  </a:moveTo>
                  <a:lnTo>
                    <a:pt x="242567" y="579860"/>
                  </a:lnTo>
                  <a:lnTo>
                    <a:pt x="197998" y="568768"/>
                  </a:lnTo>
                  <a:lnTo>
                    <a:pt x="156446" y="551020"/>
                  </a:lnTo>
                  <a:lnTo>
                    <a:pt x="118506" y="527218"/>
                  </a:lnTo>
                  <a:lnTo>
                    <a:pt x="84772" y="497966"/>
                  </a:lnTo>
                  <a:lnTo>
                    <a:pt x="55839" y="463869"/>
                  </a:lnTo>
                  <a:lnTo>
                    <a:pt x="32301" y="425528"/>
                  </a:lnTo>
                  <a:lnTo>
                    <a:pt x="14752" y="383548"/>
                  </a:lnTo>
                  <a:lnTo>
                    <a:pt x="3787" y="338532"/>
                  </a:lnTo>
                  <a:lnTo>
                    <a:pt x="0" y="291083"/>
                  </a:lnTo>
                  <a:lnTo>
                    <a:pt x="3787" y="244048"/>
                  </a:lnTo>
                  <a:lnTo>
                    <a:pt x="14752" y="199363"/>
                  </a:lnTo>
                  <a:lnTo>
                    <a:pt x="32301" y="157641"/>
                  </a:lnTo>
                  <a:lnTo>
                    <a:pt x="55839" y="119493"/>
                  </a:lnTo>
                  <a:lnTo>
                    <a:pt x="84772" y="85534"/>
                  </a:lnTo>
                  <a:lnTo>
                    <a:pt x="118506" y="56375"/>
                  </a:lnTo>
                  <a:lnTo>
                    <a:pt x="156446" y="32630"/>
                  </a:lnTo>
                  <a:lnTo>
                    <a:pt x="197998" y="14910"/>
                  </a:lnTo>
                  <a:lnTo>
                    <a:pt x="242567" y="3829"/>
                  </a:lnTo>
                  <a:lnTo>
                    <a:pt x="289559" y="0"/>
                  </a:lnTo>
                  <a:lnTo>
                    <a:pt x="336552" y="3829"/>
                  </a:lnTo>
                  <a:lnTo>
                    <a:pt x="381121" y="14910"/>
                  </a:lnTo>
                  <a:lnTo>
                    <a:pt x="422673" y="32630"/>
                  </a:lnTo>
                  <a:lnTo>
                    <a:pt x="460613" y="56375"/>
                  </a:lnTo>
                  <a:lnTo>
                    <a:pt x="494347" y="85534"/>
                  </a:lnTo>
                  <a:lnTo>
                    <a:pt x="523280" y="119493"/>
                  </a:lnTo>
                  <a:lnTo>
                    <a:pt x="546818" y="157641"/>
                  </a:lnTo>
                  <a:lnTo>
                    <a:pt x="564367" y="199363"/>
                  </a:lnTo>
                  <a:lnTo>
                    <a:pt x="575332" y="244048"/>
                  </a:lnTo>
                  <a:lnTo>
                    <a:pt x="579119" y="291083"/>
                  </a:lnTo>
                  <a:lnTo>
                    <a:pt x="575332" y="338532"/>
                  </a:lnTo>
                  <a:lnTo>
                    <a:pt x="564367" y="383548"/>
                  </a:lnTo>
                  <a:lnTo>
                    <a:pt x="546818" y="425528"/>
                  </a:lnTo>
                  <a:lnTo>
                    <a:pt x="523280" y="463869"/>
                  </a:lnTo>
                  <a:lnTo>
                    <a:pt x="494347" y="497966"/>
                  </a:lnTo>
                  <a:lnTo>
                    <a:pt x="460613" y="527218"/>
                  </a:lnTo>
                  <a:lnTo>
                    <a:pt x="422673" y="551020"/>
                  </a:lnTo>
                  <a:lnTo>
                    <a:pt x="381121" y="568768"/>
                  </a:lnTo>
                  <a:lnTo>
                    <a:pt x="336552" y="579860"/>
                  </a:lnTo>
                  <a:lnTo>
                    <a:pt x="289559" y="583691"/>
                  </a:lnTo>
                  <a:close/>
                </a:path>
              </a:pathLst>
            </a:custGeom>
            <a:solidFill>
              <a:srgbClr val="A5C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764" y="1702307"/>
              <a:ext cx="579120" cy="584200"/>
            </a:xfrm>
            <a:custGeom>
              <a:avLst/>
              <a:gdLst/>
              <a:ahLst/>
              <a:cxnLst/>
              <a:rect l="l" t="t" r="r" b="b"/>
              <a:pathLst>
                <a:path w="579120" h="584200">
                  <a:moveTo>
                    <a:pt x="0" y="291083"/>
                  </a:moveTo>
                  <a:lnTo>
                    <a:pt x="3787" y="244048"/>
                  </a:lnTo>
                  <a:lnTo>
                    <a:pt x="14752" y="199363"/>
                  </a:lnTo>
                  <a:lnTo>
                    <a:pt x="32301" y="157641"/>
                  </a:lnTo>
                  <a:lnTo>
                    <a:pt x="55839" y="119493"/>
                  </a:lnTo>
                  <a:lnTo>
                    <a:pt x="84772" y="85534"/>
                  </a:lnTo>
                  <a:lnTo>
                    <a:pt x="118506" y="56375"/>
                  </a:lnTo>
                  <a:lnTo>
                    <a:pt x="156446" y="32630"/>
                  </a:lnTo>
                  <a:lnTo>
                    <a:pt x="197998" y="14910"/>
                  </a:lnTo>
                  <a:lnTo>
                    <a:pt x="242567" y="3829"/>
                  </a:lnTo>
                  <a:lnTo>
                    <a:pt x="289559" y="0"/>
                  </a:lnTo>
                  <a:lnTo>
                    <a:pt x="336552" y="3829"/>
                  </a:lnTo>
                  <a:lnTo>
                    <a:pt x="381121" y="14910"/>
                  </a:lnTo>
                  <a:lnTo>
                    <a:pt x="422673" y="32630"/>
                  </a:lnTo>
                  <a:lnTo>
                    <a:pt x="460613" y="56375"/>
                  </a:lnTo>
                  <a:lnTo>
                    <a:pt x="494347" y="85534"/>
                  </a:lnTo>
                  <a:lnTo>
                    <a:pt x="523280" y="119493"/>
                  </a:lnTo>
                  <a:lnTo>
                    <a:pt x="546818" y="157641"/>
                  </a:lnTo>
                  <a:lnTo>
                    <a:pt x="564367" y="199363"/>
                  </a:lnTo>
                  <a:lnTo>
                    <a:pt x="575332" y="244048"/>
                  </a:lnTo>
                  <a:lnTo>
                    <a:pt x="579119" y="291083"/>
                  </a:lnTo>
                  <a:lnTo>
                    <a:pt x="575332" y="338532"/>
                  </a:lnTo>
                  <a:lnTo>
                    <a:pt x="564367" y="383548"/>
                  </a:lnTo>
                  <a:lnTo>
                    <a:pt x="546818" y="425528"/>
                  </a:lnTo>
                  <a:lnTo>
                    <a:pt x="523280" y="463869"/>
                  </a:lnTo>
                  <a:lnTo>
                    <a:pt x="494347" y="497966"/>
                  </a:lnTo>
                  <a:lnTo>
                    <a:pt x="460613" y="527218"/>
                  </a:lnTo>
                  <a:lnTo>
                    <a:pt x="422673" y="551020"/>
                  </a:lnTo>
                  <a:lnTo>
                    <a:pt x="381121" y="568768"/>
                  </a:lnTo>
                  <a:lnTo>
                    <a:pt x="336552" y="579860"/>
                  </a:lnTo>
                  <a:lnTo>
                    <a:pt x="289559" y="583691"/>
                  </a:lnTo>
                  <a:lnTo>
                    <a:pt x="242567" y="579860"/>
                  </a:lnTo>
                  <a:lnTo>
                    <a:pt x="197998" y="568768"/>
                  </a:lnTo>
                  <a:lnTo>
                    <a:pt x="156446" y="551020"/>
                  </a:lnTo>
                  <a:lnTo>
                    <a:pt x="118506" y="527218"/>
                  </a:lnTo>
                  <a:lnTo>
                    <a:pt x="84772" y="497966"/>
                  </a:lnTo>
                  <a:lnTo>
                    <a:pt x="55839" y="463869"/>
                  </a:lnTo>
                  <a:lnTo>
                    <a:pt x="32301" y="425528"/>
                  </a:lnTo>
                  <a:lnTo>
                    <a:pt x="14752" y="383548"/>
                  </a:lnTo>
                  <a:lnTo>
                    <a:pt x="3787" y="338532"/>
                  </a:lnTo>
                  <a:lnTo>
                    <a:pt x="0" y="291083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476232" y="4110227"/>
              <a:ext cx="579120" cy="584200"/>
            </a:xfrm>
            <a:custGeom>
              <a:avLst/>
              <a:gdLst/>
              <a:ahLst/>
              <a:cxnLst/>
              <a:rect l="l" t="t" r="r" b="b"/>
              <a:pathLst>
                <a:path w="579120" h="584200">
                  <a:moveTo>
                    <a:pt x="289559" y="583691"/>
                  </a:moveTo>
                  <a:lnTo>
                    <a:pt x="242567" y="579860"/>
                  </a:lnTo>
                  <a:lnTo>
                    <a:pt x="197998" y="568768"/>
                  </a:lnTo>
                  <a:lnTo>
                    <a:pt x="156446" y="551020"/>
                  </a:lnTo>
                  <a:lnTo>
                    <a:pt x="118506" y="527218"/>
                  </a:lnTo>
                  <a:lnTo>
                    <a:pt x="84772" y="497966"/>
                  </a:lnTo>
                  <a:lnTo>
                    <a:pt x="55839" y="463869"/>
                  </a:lnTo>
                  <a:lnTo>
                    <a:pt x="32301" y="425528"/>
                  </a:lnTo>
                  <a:lnTo>
                    <a:pt x="14752" y="383548"/>
                  </a:lnTo>
                  <a:lnTo>
                    <a:pt x="3787" y="338532"/>
                  </a:lnTo>
                  <a:lnTo>
                    <a:pt x="0" y="291083"/>
                  </a:lnTo>
                  <a:lnTo>
                    <a:pt x="3787" y="244048"/>
                  </a:lnTo>
                  <a:lnTo>
                    <a:pt x="14752" y="199363"/>
                  </a:lnTo>
                  <a:lnTo>
                    <a:pt x="32301" y="157641"/>
                  </a:lnTo>
                  <a:lnTo>
                    <a:pt x="55839" y="119493"/>
                  </a:lnTo>
                  <a:lnTo>
                    <a:pt x="84772" y="85534"/>
                  </a:lnTo>
                  <a:lnTo>
                    <a:pt x="118506" y="56375"/>
                  </a:lnTo>
                  <a:lnTo>
                    <a:pt x="156446" y="32630"/>
                  </a:lnTo>
                  <a:lnTo>
                    <a:pt x="197998" y="14910"/>
                  </a:lnTo>
                  <a:lnTo>
                    <a:pt x="242567" y="3829"/>
                  </a:lnTo>
                  <a:lnTo>
                    <a:pt x="289559" y="0"/>
                  </a:lnTo>
                  <a:lnTo>
                    <a:pt x="336552" y="3829"/>
                  </a:lnTo>
                  <a:lnTo>
                    <a:pt x="381121" y="14910"/>
                  </a:lnTo>
                  <a:lnTo>
                    <a:pt x="422673" y="32630"/>
                  </a:lnTo>
                  <a:lnTo>
                    <a:pt x="460613" y="56375"/>
                  </a:lnTo>
                  <a:lnTo>
                    <a:pt x="494347" y="85534"/>
                  </a:lnTo>
                  <a:lnTo>
                    <a:pt x="523280" y="119493"/>
                  </a:lnTo>
                  <a:lnTo>
                    <a:pt x="546818" y="157641"/>
                  </a:lnTo>
                  <a:lnTo>
                    <a:pt x="564367" y="199363"/>
                  </a:lnTo>
                  <a:lnTo>
                    <a:pt x="575332" y="244048"/>
                  </a:lnTo>
                  <a:lnTo>
                    <a:pt x="579119" y="291083"/>
                  </a:lnTo>
                  <a:lnTo>
                    <a:pt x="575332" y="338532"/>
                  </a:lnTo>
                  <a:lnTo>
                    <a:pt x="564367" y="383548"/>
                  </a:lnTo>
                  <a:lnTo>
                    <a:pt x="546818" y="425528"/>
                  </a:lnTo>
                  <a:lnTo>
                    <a:pt x="523280" y="463869"/>
                  </a:lnTo>
                  <a:lnTo>
                    <a:pt x="494347" y="497966"/>
                  </a:lnTo>
                  <a:lnTo>
                    <a:pt x="460613" y="527218"/>
                  </a:lnTo>
                  <a:lnTo>
                    <a:pt x="422673" y="551020"/>
                  </a:lnTo>
                  <a:lnTo>
                    <a:pt x="381121" y="568768"/>
                  </a:lnTo>
                  <a:lnTo>
                    <a:pt x="336552" y="579860"/>
                  </a:lnTo>
                  <a:lnTo>
                    <a:pt x="289559" y="583691"/>
                  </a:lnTo>
                  <a:close/>
                </a:path>
              </a:pathLst>
            </a:custGeom>
            <a:solidFill>
              <a:srgbClr val="A5C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476232" y="4110227"/>
              <a:ext cx="579120" cy="584200"/>
            </a:xfrm>
            <a:custGeom>
              <a:avLst/>
              <a:gdLst/>
              <a:ahLst/>
              <a:cxnLst/>
              <a:rect l="l" t="t" r="r" b="b"/>
              <a:pathLst>
                <a:path w="579120" h="584200">
                  <a:moveTo>
                    <a:pt x="0" y="291083"/>
                  </a:moveTo>
                  <a:lnTo>
                    <a:pt x="3787" y="244048"/>
                  </a:lnTo>
                  <a:lnTo>
                    <a:pt x="14752" y="199363"/>
                  </a:lnTo>
                  <a:lnTo>
                    <a:pt x="32301" y="157641"/>
                  </a:lnTo>
                  <a:lnTo>
                    <a:pt x="55839" y="119493"/>
                  </a:lnTo>
                  <a:lnTo>
                    <a:pt x="84772" y="85534"/>
                  </a:lnTo>
                  <a:lnTo>
                    <a:pt x="118506" y="56375"/>
                  </a:lnTo>
                  <a:lnTo>
                    <a:pt x="156446" y="32630"/>
                  </a:lnTo>
                  <a:lnTo>
                    <a:pt x="197998" y="14910"/>
                  </a:lnTo>
                  <a:lnTo>
                    <a:pt x="242567" y="3829"/>
                  </a:lnTo>
                  <a:lnTo>
                    <a:pt x="289559" y="0"/>
                  </a:lnTo>
                  <a:lnTo>
                    <a:pt x="336552" y="3829"/>
                  </a:lnTo>
                  <a:lnTo>
                    <a:pt x="381121" y="14910"/>
                  </a:lnTo>
                  <a:lnTo>
                    <a:pt x="422673" y="32630"/>
                  </a:lnTo>
                  <a:lnTo>
                    <a:pt x="460613" y="56375"/>
                  </a:lnTo>
                  <a:lnTo>
                    <a:pt x="494347" y="85534"/>
                  </a:lnTo>
                  <a:lnTo>
                    <a:pt x="523280" y="119493"/>
                  </a:lnTo>
                  <a:lnTo>
                    <a:pt x="546818" y="157641"/>
                  </a:lnTo>
                  <a:lnTo>
                    <a:pt x="564367" y="199363"/>
                  </a:lnTo>
                  <a:lnTo>
                    <a:pt x="575332" y="244048"/>
                  </a:lnTo>
                  <a:lnTo>
                    <a:pt x="579119" y="291083"/>
                  </a:lnTo>
                  <a:lnTo>
                    <a:pt x="575332" y="338532"/>
                  </a:lnTo>
                  <a:lnTo>
                    <a:pt x="564367" y="383548"/>
                  </a:lnTo>
                  <a:lnTo>
                    <a:pt x="546818" y="425528"/>
                  </a:lnTo>
                  <a:lnTo>
                    <a:pt x="523280" y="463869"/>
                  </a:lnTo>
                  <a:lnTo>
                    <a:pt x="494347" y="497966"/>
                  </a:lnTo>
                  <a:lnTo>
                    <a:pt x="460613" y="527218"/>
                  </a:lnTo>
                  <a:lnTo>
                    <a:pt x="422673" y="551020"/>
                  </a:lnTo>
                  <a:lnTo>
                    <a:pt x="381121" y="568768"/>
                  </a:lnTo>
                  <a:lnTo>
                    <a:pt x="336552" y="579860"/>
                  </a:lnTo>
                  <a:lnTo>
                    <a:pt x="289559" y="583691"/>
                  </a:lnTo>
                  <a:lnTo>
                    <a:pt x="242567" y="579860"/>
                  </a:lnTo>
                  <a:lnTo>
                    <a:pt x="197998" y="568768"/>
                  </a:lnTo>
                  <a:lnTo>
                    <a:pt x="156446" y="551020"/>
                  </a:lnTo>
                  <a:lnTo>
                    <a:pt x="118506" y="527218"/>
                  </a:lnTo>
                  <a:lnTo>
                    <a:pt x="84772" y="497966"/>
                  </a:lnTo>
                  <a:lnTo>
                    <a:pt x="55839" y="463869"/>
                  </a:lnTo>
                  <a:lnTo>
                    <a:pt x="32301" y="425528"/>
                  </a:lnTo>
                  <a:lnTo>
                    <a:pt x="14752" y="383548"/>
                  </a:lnTo>
                  <a:lnTo>
                    <a:pt x="3787" y="338532"/>
                  </a:lnTo>
                  <a:lnTo>
                    <a:pt x="0" y="291083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43800" y="1741931"/>
              <a:ext cx="579120" cy="584200"/>
            </a:xfrm>
            <a:custGeom>
              <a:avLst/>
              <a:gdLst/>
              <a:ahLst/>
              <a:cxnLst/>
              <a:rect l="l" t="t" r="r" b="b"/>
              <a:pathLst>
                <a:path w="579120" h="584200">
                  <a:moveTo>
                    <a:pt x="289559" y="583691"/>
                  </a:moveTo>
                  <a:lnTo>
                    <a:pt x="242567" y="579860"/>
                  </a:lnTo>
                  <a:lnTo>
                    <a:pt x="197998" y="568768"/>
                  </a:lnTo>
                  <a:lnTo>
                    <a:pt x="156446" y="551020"/>
                  </a:lnTo>
                  <a:lnTo>
                    <a:pt x="118506" y="527218"/>
                  </a:lnTo>
                  <a:lnTo>
                    <a:pt x="84772" y="497966"/>
                  </a:lnTo>
                  <a:lnTo>
                    <a:pt x="55839" y="463869"/>
                  </a:lnTo>
                  <a:lnTo>
                    <a:pt x="32301" y="425528"/>
                  </a:lnTo>
                  <a:lnTo>
                    <a:pt x="14752" y="383548"/>
                  </a:lnTo>
                  <a:lnTo>
                    <a:pt x="3787" y="338532"/>
                  </a:lnTo>
                  <a:lnTo>
                    <a:pt x="0" y="291083"/>
                  </a:lnTo>
                  <a:lnTo>
                    <a:pt x="3787" y="243678"/>
                  </a:lnTo>
                  <a:lnTo>
                    <a:pt x="14752" y="198778"/>
                  </a:lnTo>
                  <a:lnTo>
                    <a:pt x="32301" y="156968"/>
                  </a:lnTo>
                  <a:lnTo>
                    <a:pt x="55839" y="118835"/>
                  </a:lnTo>
                  <a:lnTo>
                    <a:pt x="84772" y="84962"/>
                  </a:lnTo>
                  <a:lnTo>
                    <a:pt x="118506" y="55936"/>
                  </a:lnTo>
                  <a:lnTo>
                    <a:pt x="156446" y="32342"/>
                  </a:lnTo>
                  <a:lnTo>
                    <a:pt x="197998" y="14764"/>
                  </a:lnTo>
                  <a:lnTo>
                    <a:pt x="242567" y="3788"/>
                  </a:lnTo>
                  <a:lnTo>
                    <a:pt x="289559" y="0"/>
                  </a:lnTo>
                  <a:lnTo>
                    <a:pt x="336552" y="3788"/>
                  </a:lnTo>
                  <a:lnTo>
                    <a:pt x="381121" y="14764"/>
                  </a:lnTo>
                  <a:lnTo>
                    <a:pt x="422673" y="32342"/>
                  </a:lnTo>
                  <a:lnTo>
                    <a:pt x="460613" y="55936"/>
                  </a:lnTo>
                  <a:lnTo>
                    <a:pt x="494347" y="84962"/>
                  </a:lnTo>
                  <a:lnTo>
                    <a:pt x="523280" y="118835"/>
                  </a:lnTo>
                  <a:lnTo>
                    <a:pt x="546818" y="156968"/>
                  </a:lnTo>
                  <a:lnTo>
                    <a:pt x="564367" y="198778"/>
                  </a:lnTo>
                  <a:lnTo>
                    <a:pt x="575332" y="243678"/>
                  </a:lnTo>
                  <a:lnTo>
                    <a:pt x="579119" y="291083"/>
                  </a:lnTo>
                  <a:lnTo>
                    <a:pt x="575332" y="338532"/>
                  </a:lnTo>
                  <a:lnTo>
                    <a:pt x="564367" y="383548"/>
                  </a:lnTo>
                  <a:lnTo>
                    <a:pt x="546818" y="425528"/>
                  </a:lnTo>
                  <a:lnTo>
                    <a:pt x="523280" y="463869"/>
                  </a:lnTo>
                  <a:lnTo>
                    <a:pt x="494347" y="497966"/>
                  </a:lnTo>
                  <a:lnTo>
                    <a:pt x="460613" y="527218"/>
                  </a:lnTo>
                  <a:lnTo>
                    <a:pt x="422673" y="551020"/>
                  </a:lnTo>
                  <a:lnTo>
                    <a:pt x="381121" y="568768"/>
                  </a:lnTo>
                  <a:lnTo>
                    <a:pt x="336552" y="579860"/>
                  </a:lnTo>
                  <a:lnTo>
                    <a:pt x="289559" y="583691"/>
                  </a:lnTo>
                  <a:close/>
                </a:path>
              </a:pathLst>
            </a:custGeom>
            <a:solidFill>
              <a:srgbClr val="A5C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43800" y="1741931"/>
              <a:ext cx="579120" cy="584200"/>
            </a:xfrm>
            <a:custGeom>
              <a:avLst/>
              <a:gdLst/>
              <a:ahLst/>
              <a:cxnLst/>
              <a:rect l="l" t="t" r="r" b="b"/>
              <a:pathLst>
                <a:path w="579120" h="584200">
                  <a:moveTo>
                    <a:pt x="0" y="291083"/>
                  </a:moveTo>
                  <a:lnTo>
                    <a:pt x="3787" y="243678"/>
                  </a:lnTo>
                  <a:lnTo>
                    <a:pt x="14752" y="198778"/>
                  </a:lnTo>
                  <a:lnTo>
                    <a:pt x="32301" y="156968"/>
                  </a:lnTo>
                  <a:lnTo>
                    <a:pt x="55839" y="118835"/>
                  </a:lnTo>
                  <a:lnTo>
                    <a:pt x="84772" y="84962"/>
                  </a:lnTo>
                  <a:lnTo>
                    <a:pt x="118506" y="55936"/>
                  </a:lnTo>
                  <a:lnTo>
                    <a:pt x="156446" y="32342"/>
                  </a:lnTo>
                  <a:lnTo>
                    <a:pt x="197998" y="14764"/>
                  </a:lnTo>
                  <a:lnTo>
                    <a:pt x="242567" y="3788"/>
                  </a:lnTo>
                  <a:lnTo>
                    <a:pt x="289559" y="0"/>
                  </a:lnTo>
                  <a:lnTo>
                    <a:pt x="336552" y="3788"/>
                  </a:lnTo>
                  <a:lnTo>
                    <a:pt x="381121" y="14764"/>
                  </a:lnTo>
                  <a:lnTo>
                    <a:pt x="422673" y="32342"/>
                  </a:lnTo>
                  <a:lnTo>
                    <a:pt x="460613" y="55936"/>
                  </a:lnTo>
                  <a:lnTo>
                    <a:pt x="494347" y="84962"/>
                  </a:lnTo>
                  <a:lnTo>
                    <a:pt x="523280" y="118835"/>
                  </a:lnTo>
                  <a:lnTo>
                    <a:pt x="546818" y="156968"/>
                  </a:lnTo>
                  <a:lnTo>
                    <a:pt x="564367" y="198778"/>
                  </a:lnTo>
                  <a:lnTo>
                    <a:pt x="575332" y="243678"/>
                  </a:lnTo>
                  <a:lnTo>
                    <a:pt x="579119" y="291083"/>
                  </a:lnTo>
                  <a:lnTo>
                    <a:pt x="575332" y="338532"/>
                  </a:lnTo>
                  <a:lnTo>
                    <a:pt x="564367" y="383548"/>
                  </a:lnTo>
                  <a:lnTo>
                    <a:pt x="546818" y="425528"/>
                  </a:lnTo>
                  <a:lnTo>
                    <a:pt x="523280" y="463869"/>
                  </a:lnTo>
                  <a:lnTo>
                    <a:pt x="494347" y="497966"/>
                  </a:lnTo>
                  <a:lnTo>
                    <a:pt x="460613" y="527218"/>
                  </a:lnTo>
                  <a:lnTo>
                    <a:pt x="422673" y="551020"/>
                  </a:lnTo>
                  <a:lnTo>
                    <a:pt x="381121" y="568768"/>
                  </a:lnTo>
                  <a:lnTo>
                    <a:pt x="336552" y="579860"/>
                  </a:lnTo>
                  <a:lnTo>
                    <a:pt x="289559" y="583691"/>
                  </a:lnTo>
                  <a:lnTo>
                    <a:pt x="242567" y="579860"/>
                  </a:lnTo>
                  <a:lnTo>
                    <a:pt x="197998" y="568768"/>
                  </a:lnTo>
                  <a:lnTo>
                    <a:pt x="156446" y="551020"/>
                  </a:lnTo>
                  <a:lnTo>
                    <a:pt x="118506" y="527218"/>
                  </a:lnTo>
                  <a:lnTo>
                    <a:pt x="84772" y="497966"/>
                  </a:lnTo>
                  <a:lnTo>
                    <a:pt x="55839" y="463869"/>
                  </a:lnTo>
                  <a:lnTo>
                    <a:pt x="32301" y="425528"/>
                  </a:lnTo>
                  <a:lnTo>
                    <a:pt x="14752" y="383548"/>
                  </a:lnTo>
                  <a:lnTo>
                    <a:pt x="3787" y="338532"/>
                  </a:lnTo>
                  <a:lnTo>
                    <a:pt x="0" y="291083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90616" y="4093464"/>
              <a:ext cx="579120" cy="584200"/>
            </a:xfrm>
            <a:custGeom>
              <a:avLst/>
              <a:gdLst/>
              <a:ahLst/>
              <a:cxnLst/>
              <a:rect l="l" t="t" r="r" b="b"/>
              <a:pathLst>
                <a:path w="579120" h="584200">
                  <a:moveTo>
                    <a:pt x="289559" y="583691"/>
                  </a:moveTo>
                  <a:lnTo>
                    <a:pt x="242567" y="579903"/>
                  </a:lnTo>
                  <a:lnTo>
                    <a:pt x="197998" y="568927"/>
                  </a:lnTo>
                  <a:lnTo>
                    <a:pt x="156446" y="551349"/>
                  </a:lnTo>
                  <a:lnTo>
                    <a:pt x="118506" y="527755"/>
                  </a:lnTo>
                  <a:lnTo>
                    <a:pt x="84772" y="498728"/>
                  </a:lnTo>
                  <a:lnTo>
                    <a:pt x="55839" y="464856"/>
                  </a:lnTo>
                  <a:lnTo>
                    <a:pt x="32301" y="426723"/>
                  </a:lnTo>
                  <a:lnTo>
                    <a:pt x="14752" y="384913"/>
                  </a:lnTo>
                  <a:lnTo>
                    <a:pt x="3787" y="340013"/>
                  </a:lnTo>
                  <a:lnTo>
                    <a:pt x="0" y="292607"/>
                  </a:lnTo>
                  <a:lnTo>
                    <a:pt x="3787" y="245159"/>
                  </a:lnTo>
                  <a:lnTo>
                    <a:pt x="14752" y="200143"/>
                  </a:lnTo>
                  <a:lnTo>
                    <a:pt x="32301" y="158163"/>
                  </a:lnTo>
                  <a:lnTo>
                    <a:pt x="55839" y="119822"/>
                  </a:lnTo>
                  <a:lnTo>
                    <a:pt x="84772" y="85724"/>
                  </a:lnTo>
                  <a:lnTo>
                    <a:pt x="118506" y="56473"/>
                  </a:lnTo>
                  <a:lnTo>
                    <a:pt x="156446" y="32671"/>
                  </a:lnTo>
                  <a:lnTo>
                    <a:pt x="197998" y="14923"/>
                  </a:lnTo>
                  <a:lnTo>
                    <a:pt x="242567" y="3831"/>
                  </a:lnTo>
                  <a:lnTo>
                    <a:pt x="289559" y="0"/>
                  </a:lnTo>
                  <a:lnTo>
                    <a:pt x="336552" y="3831"/>
                  </a:lnTo>
                  <a:lnTo>
                    <a:pt x="381121" y="14923"/>
                  </a:lnTo>
                  <a:lnTo>
                    <a:pt x="422673" y="32671"/>
                  </a:lnTo>
                  <a:lnTo>
                    <a:pt x="460613" y="56473"/>
                  </a:lnTo>
                  <a:lnTo>
                    <a:pt x="494347" y="85724"/>
                  </a:lnTo>
                  <a:lnTo>
                    <a:pt x="523280" y="119822"/>
                  </a:lnTo>
                  <a:lnTo>
                    <a:pt x="546818" y="158163"/>
                  </a:lnTo>
                  <a:lnTo>
                    <a:pt x="564367" y="200143"/>
                  </a:lnTo>
                  <a:lnTo>
                    <a:pt x="575332" y="245159"/>
                  </a:lnTo>
                  <a:lnTo>
                    <a:pt x="579119" y="292607"/>
                  </a:lnTo>
                  <a:lnTo>
                    <a:pt x="575332" y="340013"/>
                  </a:lnTo>
                  <a:lnTo>
                    <a:pt x="564367" y="384913"/>
                  </a:lnTo>
                  <a:lnTo>
                    <a:pt x="546818" y="426723"/>
                  </a:lnTo>
                  <a:lnTo>
                    <a:pt x="523280" y="464856"/>
                  </a:lnTo>
                  <a:lnTo>
                    <a:pt x="494347" y="498728"/>
                  </a:lnTo>
                  <a:lnTo>
                    <a:pt x="460613" y="527755"/>
                  </a:lnTo>
                  <a:lnTo>
                    <a:pt x="422673" y="551349"/>
                  </a:lnTo>
                  <a:lnTo>
                    <a:pt x="381121" y="568927"/>
                  </a:lnTo>
                  <a:lnTo>
                    <a:pt x="336552" y="579903"/>
                  </a:lnTo>
                  <a:lnTo>
                    <a:pt x="289559" y="583691"/>
                  </a:lnTo>
                  <a:close/>
                </a:path>
              </a:pathLst>
            </a:custGeom>
            <a:solidFill>
              <a:srgbClr val="A5C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90616" y="4093464"/>
              <a:ext cx="579120" cy="584200"/>
            </a:xfrm>
            <a:custGeom>
              <a:avLst/>
              <a:gdLst/>
              <a:ahLst/>
              <a:cxnLst/>
              <a:rect l="l" t="t" r="r" b="b"/>
              <a:pathLst>
                <a:path w="579120" h="584200">
                  <a:moveTo>
                    <a:pt x="0" y="292607"/>
                  </a:moveTo>
                  <a:lnTo>
                    <a:pt x="3787" y="245159"/>
                  </a:lnTo>
                  <a:lnTo>
                    <a:pt x="14752" y="200143"/>
                  </a:lnTo>
                  <a:lnTo>
                    <a:pt x="32301" y="158163"/>
                  </a:lnTo>
                  <a:lnTo>
                    <a:pt x="55839" y="119822"/>
                  </a:lnTo>
                  <a:lnTo>
                    <a:pt x="84772" y="85724"/>
                  </a:lnTo>
                  <a:lnTo>
                    <a:pt x="118506" y="56473"/>
                  </a:lnTo>
                  <a:lnTo>
                    <a:pt x="156446" y="32671"/>
                  </a:lnTo>
                  <a:lnTo>
                    <a:pt x="197998" y="14923"/>
                  </a:lnTo>
                  <a:lnTo>
                    <a:pt x="242567" y="3831"/>
                  </a:lnTo>
                  <a:lnTo>
                    <a:pt x="289559" y="0"/>
                  </a:lnTo>
                  <a:lnTo>
                    <a:pt x="336552" y="3831"/>
                  </a:lnTo>
                  <a:lnTo>
                    <a:pt x="381121" y="14923"/>
                  </a:lnTo>
                  <a:lnTo>
                    <a:pt x="422673" y="32671"/>
                  </a:lnTo>
                  <a:lnTo>
                    <a:pt x="460613" y="56473"/>
                  </a:lnTo>
                  <a:lnTo>
                    <a:pt x="494347" y="85724"/>
                  </a:lnTo>
                  <a:lnTo>
                    <a:pt x="523280" y="119822"/>
                  </a:lnTo>
                  <a:lnTo>
                    <a:pt x="546818" y="158163"/>
                  </a:lnTo>
                  <a:lnTo>
                    <a:pt x="564367" y="200143"/>
                  </a:lnTo>
                  <a:lnTo>
                    <a:pt x="575332" y="245159"/>
                  </a:lnTo>
                  <a:lnTo>
                    <a:pt x="579119" y="292607"/>
                  </a:lnTo>
                  <a:lnTo>
                    <a:pt x="575332" y="340013"/>
                  </a:lnTo>
                  <a:lnTo>
                    <a:pt x="564367" y="384913"/>
                  </a:lnTo>
                  <a:lnTo>
                    <a:pt x="546818" y="426723"/>
                  </a:lnTo>
                  <a:lnTo>
                    <a:pt x="523280" y="464856"/>
                  </a:lnTo>
                  <a:lnTo>
                    <a:pt x="494347" y="498728"/>
                  </a:lnTo>
                  <a:lnTo>
                    <a:pt x="460613" y="527755"/>
                  </a:lnTo>
                  <a:lnTo>
                    <a:pt x="422673" y="551349"/>
                  </a:lnTo>
                  <a:lnTo>
                    <a:pt x="381121" y="568927"/>
                  </a:lnTo>
                  <a:lnTo>
                    <a:pt x="336552" y="579903"/>
                  </a:lnTo>
                  <a:lnTo>
                    <a:pt x="289559" y="583691"/>
                  </a:lnTo>
                  <a:lnTo>
                    <a:pt x="242567" y="579903"/>
                  </a:lnTo>
                  <a:lnTo>
                    <a:pt x="197998" y="568927"/>
                  </a:lnTo>
                  <a:lnTo>
                    <a:pt x="156446" y="551349"/>
                  </a:lnTo>
                  <a:lnTo>
                    <a:pt x="118506" y="527755"/>
                  </a:lnTo>
                  <a:lnTo>
                    <a:pt x="84772" y="498728"/>
                  </a:lnTo>
                  <a:lnTo>
                    <a:pt x="55839" y="464856"/>
                  </a:lnTo>
                  <a:lnTo>
                    <a:pt x="32301" y="426723"/>
                  </a:lnTo>
                  <a:lnTo>
                    <a:pt x="14752" y="384913"/>
                  </a:lnTo>
                  <a:lnTo>
                    <a:pt x="3787" y="340013"/>
                  </a:lnTo>
                  <a:lnTo>
                    <a:pt x="0" y="292607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09360" y="1741931"/>
              <a:ext cx="579120" cy="584200"/>
            </a:xfrm>
            <a:custGeom>
              <a:avLst/>
              <a:gdLst/>
              <a:ahLst/>
              <a:cxnLst/>
              <a:rect l="l" t="t" r="r" b="b"/>
              <a:pathLst>
                <a:path w="579120" h="584200">
                  <a:moveTo>
                    <a:pt x="289559" y="583691"/>
                  </a:moveTo>
                  <a:lnTo>
                    <a:pt x="242567" y="579860"/>
                  </a:lnTo>
                  <a:lnTo>
                    <a:pt x="197998" y="568768"/>
                  </a:lnTo>
                  <a:lnTo>
                    <a:pt x="156446" y="551020"/>
                  </a:lnTo>
                  <a:lnTo>
                    <a:pt x="118506" y="527218"/>
                  </a:lnTo>
                  <a:lnTo>
                    <a:pt x="84772" y="497966"/>
                  </a:lnTo>
                  <a:lnTo>
                    <a:pt x="55839" y="463869"/>
                  </a:lnTo>
                  <a:lnTo>
                    <a:pt x="32301" y="425528"/>
                  </a:lnTo>
                  <a:lnTo>
                    <a:pt x="14752" y="383548"/>
                  </a:lnTo>
                  <a:lnTo>
                    <a:pt x="3787" y="338532"/>
                  </a:lnTo>
                  <a:lnTo>
                    <a:pt x="0" y="291083"/>
                  </a:lnTo>
                  <a:lnTo>
                    <a:pt x="3787" y="243678"/>
                  </a:lnTo>
                  <a:lnTo>
                    <a:pt x="14752" y="198778"/>
                  </a:lnTo>
                  <a:lnTo>
                    <a:pt x="32301" y="156968"/>
                  </a:lnTo>
                  <a:lnTo>
                    <a:pt x="55839" y="118835"/>
                  </a:lnTo>
                  <a:lnTo>
                    <a:pt x="84772" y="84962"/>
                  </a:lnTo>
                  <a:lnTo>
                    <a:pt x="118506" y="55936"/>
                  </a:lnTo>
                  <a:lnTo>
                    <a:pt x="156446" y="32342"/>
                  </a:lnTo>
                  <a:lnTo>
                    <a:pt x="197998" y="14764"/>
                  </a:lnTo>
                  <a:lnTo>
                    <a:pt x="242567" y="3788"/>
                  </a:lnTo>
                  <a:lnTo>
                    <a:pt x="289559" y="0"/>
                  </a:lnTo>
                  <a:lnTo>
                    <a:pt x="336552" y="3788"/>
                  </a:lnTo>
                  <a:lnTo>
                    <a:pt x="381121" y="14764"/>
                  </a:lnTo>
                  <a:lnTo>
                    <a:pt x="422673" y="32342"/>
                  </a:lnTo>
                  <a:lnTo>
                    <a:pt x="460613" y="55936"/>
                  </a:lnTo>
                  <a:lnTo>
                    <a:pt x="494347" y="84962"/>
                  </a:lnTo>
                  <a:lnTo>
                    <a:pt x="523280" y="118835"/>
                  </a:lnTo>
                  <a:lnTo>
                    <a:pt x="546818" y="156968"/>
                  </a:lnTo>
                  <a:lnTo>
                    <a:pt x="564367" y="198778"/>
                  </a:lnTo>
                  <a:lnTo>
                    <a:pt x="575332" y="243678"/>
                  </a:lnTo>
                  <a:lnTo>
                    <a:pt x="579119" y="291083"/>
                  </a:lnTo>
                  <a:lnTo>
                    <a:pt x="575332" y="338532"/>
                  </a:lnTo>
                  <a:lnTo>
                    <a:pt x="564367" y="383548"/>
                  </a:lnTo>
                  <a:lnTo>
                    <a:pt x="546818" y="425528"/>
                  </a:lnTo>
                  <a:lnTo>
                    <a:pt x="523280" y="463869"/>
                  </a:lnTo>
                  <a:lnTo>
                    <a:pt x="494347" y="497966"/>
                  </a:lnTo>
                  <a:lnTo>
                    <a:pt x="460613" y="527218"/>
                  </a:lnTo>
                  <a:lnTo>
                    <a:pt x="422673" y="551020"/>
                  </a:lnTo>
                  <a:lnTo>
                    <a:pt x="381121" y="568768"/>
                  </a:lnTo>
                  <a:lnTo>
                    <a:pt x="336552" y="579860"/>
                  </a:lnTo>
                  <a:lnTo>
                    <a:pt x="289559" y="583691"/>
                  </a:lnTo>
                  <a:close/>
                </a:path>
              </a:pathLst>
            </a:custGeom>
            <a:solidFill>
              <a:srgbClr val="A5C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09360" y="1741931"/>
              <a:ext cx="579120" cy="584200"/>
            </a:xfrm>
            <a:custGeom>
              <a:avLst/>
              <a:gdLst/>
              <a:ahLst/>
              <a:cxnLst/>
              <a:rect l="l" t="t" r="r" b="b"/>
              <a:pathLst>
                <a:path w="579120" h="584200">
                  <a:moveTo>
                    <a:pt x="0" y="291083"/>
                  </a:moveTo>
                  <a:lnTo>
                    <a:pt x="3787" y="243678"/>
                  </a:lnTo>
                  <a:lnTo>
                    <a:pt x="14752" y="198778"/>
                  </a:lnTo>
                  <a:lnTo>
                    <a:pt x="32301" y="156968"/>
                  </a:lnTo>
                  <a:lnTo>
                    <a:pt x="55839" y="118835"/>
                  </a:lnTo>
                  <a:lnTo>
                    <a:pt x="84772" y="84962"/>
                  </a:lnTo>
                  <a:lnTo>
                    <a:pt x="118506" y="55936"/>
                  </a:lnTo>
                  <a:lnTo>
                    <a:pt x="156446" y="32342"/>
                  </a:lnTo>
                  <a:lnTo>
                    <a:pt x="197998" y="14764"/>
                  </a:lnTo>
                  <a:lnTo>
                    <a:pt x="242567" y="3788"/>
                  </a:lnTo>
                  <a:lnTo>
                    <a:pt x="289559" y="0"/>
                  </a:lnTo>
                  <a:lnTo>
                    <a:pt x="336552" y="3788"/>
                  </a:lnTo>
                  <a:lnTo>
                    <a:pt x="381121" y="14764"/>
                  </a:lnTo>
                  <a:lnTo>
                    <a:pt x="422673" y="32342"/>
                  </a:lnTo>
                  <a:lnTo>
                    <a:pt x="460613" y="55936"/>
                  </a:lnTo>
                  <a:lnTo>
                    <a:pt x="494347" y="84962"/>
                  </a:lnTo>
                  <a:lnTo>
                    <a:pt x="523280" y="118835"/>
                  </a:lnTo>
                  <a:lnTo>
                    <a:pt x="546818" y="156968"/>
                  </a:lnTo>
                  <a:lnTo>
                    <a:pt x="564367" y="198778"/>
                  </a:lnTo>
                  <a:lnTo>
                    <a:pt x="575332" y="243678"/>
                  </a:lnTo>
                  <a:lnTo>
                    <a:pt x="579119" y="291083"/>
                  </a:lnTo>
                  <a:lnTo>
                    <a:pt x="575332" y="338532"/>
                  </a:lnTo>
                  <a:lnTo>
                    <a:pt x="564367" y="383548"/>
                  </a:lnTo>
                  <a:lnTo>
                    <a:pt x="546818" y="425528"/>
                  </a:lnTo>
                  <a:lnTo>
                    <a:pt x="523280" y="463869"/>
                  </a:lnTo>
                  <a:lnTo>
                    <a:pt x="494347" y="497966"/>
                  </a:lnTo>
                  <a:lnTo>
                    <a:pt x="460613" y="527218"/>
                  </a:lnTo>
                  <a:lnTo>
                    <a:pt x="422673" y="551020"/>
                  </a:lnTo>
                  <a:lnTo>
                    <a:pt x="381121" y="568768"/>
                  </a:lnTo>
                  <a:lnTo>
                    <a:pt x="336552" y="579860"/>
                  </a:lnTo>
                  <a:lnTo>
                    <a:pt x="289559" y="583691"/>
                  </a:lnTo>
                  <a:lnTo>
                    <a:pt x="242567" y="579860"/>
                  </a:lnTo>
                  <a:lnTo>
                    <a:pt x="197998" y="568768"/>
                  </a:lnTo>
                  <a:lnTo>
                    <a:pt x="156446" y="551020"/>
                  </a:lnTo>
                  <a:lnTo>
                    <a:pt x="118506" y="527218"/>
                  </a:lnTo>
                  <a:lnTo>
                    <a:pt x="84772" y="497966"/>
                  </a:lnTo>
                  <a:lnTo>
                    <a:pt x="55839" y="463869"/>
                  </a:lnTo>
                  <a:lnTo>
                    <a:pt x="32301" y="425528"/>
                  </a:lnTo>
                  <a:lnTo>
                    <a:pt x="14752" y="383548"/>
                  </a:lnTo>
                  <a:lnTo>
                    <a:pt x="3787" y="338532"/>
                  </a:lnTo>
                  <a:lnTo>
                    <a:pt x="0" y="291083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34484" y="4093464"/>
              <a:ext cx="579120" cy="584200"/>
            </a:xfrm>
            <a:custGeom>
              <a:avLst/>
              <a:gdLst/>
              <a:ahLst/>
              <a:cxnLst/>
              <a:rect l="l" t="t" r="r" b="b"/>
              <a:pathLst>
                <a:path w="579120" h="584200">
                  <a:moveTo>
                    <a:pt x="289559" y="583691"/>
                  </a:moveTo>
                  <a:lnTo>
                    <a:pt x="242567" y="579903"/>
                  </a:lnTo>
                  <a:lnTo>
                    <a:pt x="197998" y="568927"/>
                  </a:lnTo>
                  <a:lnTo>
                    <a:pt x="156446" y="551349"/>
                  </a:lnTo>
                  <a:lnTo>
                    <a:pt x="118506" y="527755"/>
                  </a:lnTo>
                  <a:lnTo>
                    <a:pt x="84772" y="498728"/>
                  </a:lnTo>
                  <a:lnTo>
                    <a:pt x="55839" y="464856"/>
                  </a:lnTo>
                  <a:lnTo>
                    <a:pt x="32301" y="426723"/>
                  </a:lnTo>
                  <a:lnTo>
                    <a:pt x="14752" y="384913"/>
                  </a:lnTo>
                  <a:lnTo>
                    <a:pt x="3787" y="340013"/>
                  </a:lnTo>
                  <a:lnTo>
                    <a:pt x="0" y="292607"/>
                  </a:lnTo>
                  <a:lnTo>
                    <a:pt x="3787" y="245159"/>
                  </a:lnTo>
                  <a:lnTo>
                    <a:pt x="14752" y="200143"/>
                  </a:lnTo>
                  <a:lnTo>
                    <a:pt x="32301" y="158163"/>
                  </a:lnTo>
                  <a:lnTo>
                    <a:pt x="55839" y="119822"/>
                  </a:lnTo>
                  <a:lnTo>
                    <a:pt x="84772" y="85724"/>
                  </a:lnTo>
                  <a:lnTo>
                    <a:pt x="118506" y="56473"/>
                  </a:lnTo>
                  <a:lnTo>
                    <a:pt x="156446" y="32671"/>
                  </a:lnTo>
                  <a:lnTo>
                    <a:pt x="197998" y="14923"/>
                  </a:lnTo>
                  <a:lnTo>
                    <a:pt x="242567" y="3831"/>
                  </a:lnTo>
                  <a:lnTo>
                    <a:pt x="289559" y="0"/>
                  </a:lnTo>
                  <a:lnTo>
                    <a:pt x="336552" y="3831"/>
                  </a:lnTo>
                  <a:lnTo>
                    <a:pt x="381121" y="14923"/>
                  </a:lnTo>
                  <a:lnTo>
                    <a:pt x="422673" y="32671"/>
                  </a:lnTo>
                  <a:lnTo>
                    <a:pt x="460613" y="56473"/>
                  </a:lnTo>
                  <a:lnTo>
                    <a:pt x="494347" y="85724"/>
                  </a:lnTo>
                  <a:lnTo>
                    <a:pt x="523280" y="119822"/>
                  </a:lnTo>
                  <a:lnTo>
                    <a:pt x="546818" y="158163"/>
                  </a:lnTo>
                  <a:lnTo>
                    <a:pt x="564367" y="200143"/>
                  </a:lnTo>
                  <a:lnTo>
                    <a:pt x="575332" y="245159"/>
                  </a:lnTo>
                  <a:lnTo>
                    <a:pt x="579119" y="292607"/>
                  </a:lnTo>
                  <a:lnTo>
                    <a:pt x="575332" y="340013"/>
                  </a:lnTo>
                  <a:lnTo>
                    <a:pt x="564367" y="384913"/>
                  </a:lnTo>
                  <a:lnTo>
                    <a:pt x="546818" y="426723"/>
                  </a:lnTo>
                  <a:lnTo>
                    <a:pt x="523280" y="464856"/>
                  </a:lnTo>
                  <a:lnTo>
                    <a:pt x="494347" y="498728"/>
                  </a:lnTo>
                  <a:lnTo>
                    <a:pt x="460613" y="527755"/>
                  </a:lnTo>
                  <a:lnTo>
                    <a:pt x="422673" y="551349"/>
                  </a:lnTo>
                  <a:lnTo>
                    <a:pt x="381121" y="568927"/>
                  </a:lnTo>
                  <a:lnTo>
                    <a:pt x="336552" y="579903"/>
                  </a:lnTo>
                  <a:lnTo>
                    <a:pt x="289559" y="583691"/>
                  </a:lnTo>
                  <a:close/>
                </a:path>
              </a:pathLst>
            </a:custGeom>
            <a:solidFill>
              <a:srgbClr val="A5C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34484" y="4093464"/>
              <a:ext cx="579120" cy="584200"/>
            </a:xfrm>
            <a:custGeom>
              <a:avLst/>
              <a:gdLst/>
              <a:ahLst/>
              <a:cxnLst/>
              <a:rect l="l" t="t" r="r" b="b"/>
              <a:pathLst>
                <a:path w="579120" h="584200">
                  <a:moveTo>
                    <a:pt x="0" y="292607"/>
                  </a:moveTo>
                  <a:lnTo>
                    <a:pt x="3787" y="245159"/>
                  </a:lnTo>
                  <a:lnTo>
                    <a:pt x="14752" y="200143"/>
                  </a:lnTo>
                  <a:lnTo>
                    <a:pt x="32301" y="158163"/>
                  </a:lnTo>
                  <a:lnTo>
                    <a:pt x="55839" y="119822"/>
                  </a:lnTo>
                  <a:lnTo>
                    <a:pt x="84772" y="85724"/>
                  </a:lnTo>
                  <a:lnTo>
                    <a:pt x="118506" y="56473"/>
                  </a:lnTo>
                  <a:lnTo>
                    <a:pt x="156446" y="32671"/>
                  </a:lnTo>
                  <a:lnTo>
                    <a:pt x="197998" y="14923"/>
                  </a:lnTo>
                  <a:lnTo>
                    <a:pt x="242567" y="3831"/>
                  </a:lnTo>
                  <a:lnTo>
                    <a:pt x="289559" y="0"/>
                  </a:lnTo>
                  <a:lnTo>
                    <a:pt x="336552" y="3831"/>
                  </a:lnTo>
                  <a:lnTo>
                    <a:pt x="381121" y="14923"/>
                  </a:lnTo>
                  <a:lnTo>
                    <a:pt x="422673" y="32671"/>
                  </a:lnTo>
                  <a:lnTo>
                    <a:pt x="460613" y="56473"/>
                  </a:lnTo>
                  <a:lnTo>
                    <a:pt x="494347" y="85724"/>
                  </a:lnTo>
                  <a:lnTo>
                    <a:pt x="523280" y="119822"/>
                  </a:lnTo>
                  <a:lnTo>
                    <a:pt x="546818" y="158163"/>
                  </a:lnTo>
                  <a:lnTo>
                    <a:pt x="564367" y="200143"/>
                  </a:lnTo>
                  <a:lnTo>
                    <a:pt x="575332" y="245159"/>
                  </a:lnTo>
                  <a:lnTo>
                    <a:pt x="579119" y="292607"/>
                  </a:lnTo>
                  <a:lnTo>
                    <a:pt x="575332" y="340013"/>
                  </a:lnTo>
                  <a:lnTo>
                    <a:pt x="564367" y="384913"/>
                  </a:lnTo>
                  <a:lnTo>
                    <a:pt x="546818" y="426723"/>
                  </a:lnTo>
                  <a:lnTo>
                    <a:pt x="523280" y="464856"/>
                  </a:lnTo>
                  <a:lnTo>
                    <a:pt x="494347" y="498728"/>
                  </a:lnTo>
                  <a:lnTo>
                    <a:pt x="460613" y="527755"/>
                  </a:lnTo>
                  <a:lnTo>
                    <a:pt x="422673" y="551349"/>
                  </a:lnTo>
                  <a:lnTo>
                    <a:pt x="381121" y="568927"/>
                  </a:lnTo>
                  <a:lnTo>
                    <a:pt x="336552" y="579903"/>
                  </a:lnTo>
                  <a:lnTo>
                    <a:pt x="289559" y="583691"/>
                  </a:lnTo>
                  <a:lnTo>
                    <a:pt x="242567" y="579903"/>
                  </a:lnTo>
                  <a:lnTo>
                    <a:pt x="197998" y="568927"/>
                  </a:lnTo>
                  <a:lnTo>
                    <a:pt x="156446" y="551349"/>
                  </a:lnTo>
                  <a:lnTo>
                    <a:pt x="118506" y="527755"/>
                  </a:lnTo>
                  <a:lnTo>
                    <a:pt x="84772" y="498728"/>
                  </a:lnTo>
                  <a:lnTo>
                    <a:pt x="55839" y="464856"/>
                  </a:lnTo>
                  <a:lnTo>
                    <a:pt x="32301" y="426723"/>
                  </a:lnTo>
                  <a:lnTo>
                    <a:pt x="14752" y="384913"/>
                  </a:lnTo>
                  <a:lnTo>
                    <a:pt x="3787" y="340013"/>
                  </a:lnTo>
                  <a:lnTo>
                    <a:pt x="0" y="292607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48127" y="1690115"/>
              <a:ext cx="579120" cy="584200"/>
            </a:xfrm>
            <a:custGeom>
              <a:avLst/>
              <a:gdLst/>
              <a:ahLst/>
              <a:cxnLst/>
              <a:rect l="l" t="t" r="r" b="b"/>
              <a:pathLst>
                <a:path w="579119" h="584200">
                  <a:moveTo>
                    <a:pt x="289559" y="583691"/>
                  </a:moveTo>
                  <a:lnTo>
                    <a:pt x="242567" y="579860"/>
                  </a:lnTo>
                  <a:lnTo>
                    <a:pt x="197998" y="568768"/>
                  </a:lnTo>
                  <a:lnTo>
                    <a:pt x="156446" y="551020"/>
                  </a:lnTo>
                  <a:lnTo>
                    <a:pt x="118506" y="527218"/>
                  </a:lnTo>
                  <a:lnTo>
                    <a:pt x="84772" y="497966"/>
                  </a:lnTo>
                  <a:lnTo>
                    <a:pt x="55839" y="463869"/>
                  </a:lnTo>
                  <a:lnTo>
                    <a:pt x="32301" y="425528"/>
                  </a:lnTo>
                  <a:lnTo>
                    <a:pt x="14752" y="383548"/>
                  </a:lnTo>
                  <a:lnTo>
                    <a:pt x="3787" y="338532"/>
                  </a:lnTo>
                  <a:lnTo>
                    <a:pt x="0" y="291083"/>
                  </a:lnTo>
                  <a:lnTo>
                    <a:pt x="3787" y="244048"/>
                  </a:lnTo>
                  <a:lnTo>
                    <a:pt x="14752" y="199363"/>
                  </a:lnTo>
                  <a:lnTo>
                    <a:pt x="32301" y="157641"/>
                  </a:lnTo>
                  <a:lnTo>
                    <a:pt x="55839" y="119493"/>
                  </a:lnTo>
                  <a:lnTo>
                    <a:pt x="84772" y="85534"/>
                  </a:lnTo>
                  <a:lnTo>
                    <a:pt x="118506" y="56375"/>
                  </a:lnTo>
                  <a:lnTo>
                    <a:pt x="156446" y="32630"/>
                  </a:lnTo>
                  <a:lnTo>
                    <a:pt x="197998" y="14910"/>
                  </a:lnTo>
                  <a:lnTo>
                    <a:pt x="242567" y="3829"/>
                  </a:lnTo>
                  <a:lnTo>
                    <a:pt x="289559" y="0"/>
                  </a:lnTo>
                  <a:lnTo>
                    <a:pt x="336552" y="3829"/>
                  </a:lnTo>
                  <a:lnTo>
                    <a:pt x="381121" y="14910"/>
                  </a:lnTo>
                  <a:lnTo>
                    <a:pt x="422673" y="32630"/>
                  </a:lnTo>
                  <a:lnTo>
                    <a:pt x="460613" y="56375"/>
                  </a:lnTo>
                  <a:lnTo>
                    <a:pt x="494347" y="85534"/>
                  </a:lnTo>
                  <a:lnTo>
                    <a:pt x="523280" y="119493"/>
                  </a:lnTo>
                  <a:lnTo>
                    <a:pt x="546818" y="157641"/>
                  </a:lnTo>
                  <a:lnTo>
                    <a:pt x="564367" y="199363"/>
                  </a:lnTo>
                  <a:lnTo>
                    <a:pt x="575332" y="244048"/>
                  </a:lnTo>
                  <a:lnTo>
                    <a:pt x="579119" y="291083"/>
                  </a:lnTo>
                  <a:lnTo>
                    <a:pt x="575332" y="338532"/>
                  </a:lnTo>
                  <a:lnTo>
                    <a:pt x="564367" y="383548"/>
                  </a:lnTo>
                  <a:lnTo>
                    <a:pt x="546818" y="425528"/>
                  </a:lnTo>
                  <a:lnTo>
                    <a:pt x="523280" y="463869"/>
                  </a:lnTo>
                  <a:lnTo>
                    <a:pt x="494347" y="497966"/>
                  </a:lnTo>
                  <a:lnTo>
                    <a:pt x="460613" y="527218"/>
                  </a:lnTo>
                  <a:lnTo>
                    <a:pt x="422673" y="551020"/>
                  </a:lnTo>
                  <a:lnTo>
                    <a:pt x="381121" y="568768"/>
                  </a:lnTo>
                  <a:lnTo>
                    <a:pt x="336552" y="579860"/>
                  </a:lnTo>
                  <a:lnTo>
                    <a:pt x="289559" y="583691"/>
                  </a:lnTo>
                  <a:close/>
                </a:path>
              </a:pathLst>
            </a:custGeom>
            <a:solidFill>
              <a:srgbClr val="A5C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48127" y="1690115"/>
              <a:ext cx="579120" cy="584200"/>
            </a:xfrm>
            <a:custGeom>
              <a:avLst/>
              <a:gdLst/>
              <a:ahLst/>
              <a:cxnLst/>
              <a:rect l="l" t="t" r="r" b="b"/>
              <a:pathLst>
                <a:path w="579119" h="584200">
                  <a:moveTo>
                    <a:pt x="0" y="291083"/>
                  </a:moveTo>
                  <a:lnTo>
                    <a:pt x="3787" y="244048"/>
                  </a:lnTo>
                  <a:lnTo>
                    <a:pt x="14752" y="199363"/>
                  </a:lnTo>
                  <a:lnTo>
                    <a:pt x="32301" y="157641"/>
                  </a:lnTo>
                  <a:lnTo>
                    <a:pt x="55839" y="119493"/>
                  </a:lnTo>
                  <a:lnTo>
                    <a:pt x="84772" y="85534"/>
                  </a:lnTo>
                  <a:lnTo>
                    <a:pt x="118506" y="56375"/>
                  </a:lnTo>
                  <a:lnTo>
                    <a:pt x="156446" y="32630"/>
                  </a:lnTo>
                  <a:lnTo>
                    <a:pt x="197998" y="14910"/>
                  </a:lnTo>
                  <a:lnTo>
                    <a:pt x="242567" y="3829"/>
                  </a:lnTo>
                  <a:lnTo>
                    <a:pt x="289559" y="0"/>
                  </a:lnTo>
                  <a:lnTo>
                    <a:pt x="336552" y="3829"/>
                  </a:lnTo>
                  <a:lnTo>
                    <a:pt x="381121" y="14910"/>
                  </a:lnTo>
                  <a:lnTo>
                    <a:pt x="422673" y="32630"/>
                  </a:lnTo>
                  <a:lnTo>
                    <a:pt x="460613" y="56375"/>
                  </a:lnTo>
                  <a:lnTo>
                    <a:pt x="494347" y="85534"/>
                  </a:lnTo>
                  <a:lnTo>
                    <a:pt x="523280" y="119493"/>
                  </a:lnTo>
                  <a:lnTo>
                    <a:pt x="546818" y="157641"/>
                  </a:lnTo>
                  <a:lnTo>
                    <a:pt x="564367" y="199363"/>
                  </a:lnTo>
                  <a:lnTo>
                    <a:pt x="575332" y="244048"/>
                  </a:lnTo>
                  <a:lnTo>
                    <a:pt x="579119" y="291083"/>
                  </a:lnTo>
                  <a:lnTo>
                    <a:pt x="575332" y="338532"/>
                  </a:lnTo>
                  <a:lnTo>
                    <a:pt x="564367" y="383548"/>
                  </a:lnTo>
                  <a:lnTo>
                    <a:pt x="546818" y="425528"/>
                  </a:lnTo>
                  <a:lnTo>
                    <a:pt x="523280" y="463869"/>
                  </a:lnTo>
                  <a:lnTo>
                    <a:pt x="494347" y="497966"/>
                  </a:lnTo>
                  <a:lnTo>
                    <a:pt x="460613" y="527218"/>
                  </a:lnTo>
                  <a:lnTo>
                    <a:pt x="422673" y="551020"/>
                  </a:lnTo>
                  <a:lnTo>
                    <a:pt x="381121" y="568768"/>
                  </a:lnTo>
                  <a:lnTo>
                    <a:pt x="336552" y="579860"/>
                  </a:lnTo>
                  <a:lnTo>
                    <a:pt x="289559" y="583691"/>
                  </a:lnTo>
                  <a:lnTo>
                    <a:pt x="242567" y="579860"/>
                  </a:lnTo>
                  <a:lnTo>
                    <a:pt x="197998" y="568768"/>
                  </a:lnTo>
                  <a:lnTo>
                    <a:pt x="156446" y="551020"/>
                  </a:lnTo>
                  <a:lnTo>
                    <a:pt x="118506" y="527218"/>
                  </a:lnTo>
                  <a:lnTo>
                    <a:pt x="84772" y="497966"/>
                  </a:lnTo>
                  <a:lnTo>
                    <a:pt x="55839" y="463869"/>
                  </a:lnTo>
                  <a:lnTo>
                    <a:pt x="32301" y="425528"/>
                  </a:lnTo>
                  <a:lnTo>
                    <a:pt x="14752" y="383548"/>
                  </a:lnTo>
                  <a:lnTo>
                    <a:pt x="3787" y="338532"/>
                  </a:lnTo>
                  <a:lnTo>
                    <a:pt x="0" y="291083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182367" y="4093464"/>
              <a:ext cx="581025" cy="584200"/>
            </a:xfrm>
            <a:custGeom>
              <a:avLst/>
              <a:gdLst/>
              <a:ahLst/>
              <a:cxnLst/>
              <a:rect l="l" t="t" r="r" b="b"/>
              <a:pathLst>
                <a:path w="581025" h="584200">
                  <a:moveTo>
                    <a:pt x="291083" y="583691"/>
                  </a:moveTo>
                  <a:lnTo>
                    <a:pt x="244048" y="579903"/>
                  </a:lnTo>
                  <a:lnTo>
                    <a:pt x="199363" y="568927"/>
                  </a:lnTo>
                  <a:lnTo>
                    <a:pt x="157641" y="551349"/>
                  </a:lnTo>
                  <a:lnTo>
                    <a:pt x="119493" y="527755"/>
                  </a:lnTo>
                  <a:lnTo>
                    <a:pt x="85534" y="498728"/>
                  </a:lnTo>
                  <a:lnTo>
                    <a:pt x="56375" y="464856"/>
                  </a:lnTo>
                  <a:lnTo>
                    <a:pt x="32630" y="426723"/>
                  </a:lnTo>
                  <a:lnTo>
                    <a:pt x="14910" y="384913"/>
                  </a:lnTo>
                  <a:lnTo>
                    <a:pt x="3829" y="340013"/>
                  </a:lnTo>
                  <a:lnTo>
                    <a:pt x="0" y="292607"/>
                  </a:lnTo>
                  <a:lnTo>
                    <a:pt x="3829" y="245159"/>
                  </a:lnTo>
                  <a:lnTo>
                    <a:pt x="14910" y="200143"/>
                  </a:lnTo>
                  <a:lnTo>
                    <a:pt x="32630" y="158163"/>
                  </a:lnTo>
                  <a:lnTo>
                    <a:pt x="56375" y="119822"/>
                  </a:lnTo>
                  <a:lnTo>
                    <a:pt x="85534" y="85724"/>
                  </a:lnTo>
                  <a:lnTo>
                    <a:pt x="119493" y="56473"/>
                  </a:lnTo>
                  <a:lnTo>
                    <a:pt x="157641" y="32671"/>
                  </a:lnTo>
                  <a:lnTo>
                    <a:pt x="199363" y="14923"/>
                  </a:lnTo>
                  <a:lnTo>
                    <a:pt x="244048" y="3831"/>
                  </a:lnTo>
                  <a:lnTo>
                    <a:pt x="291083" y="0"/>
                  </a:lnTo>
                  <a:lnTo>
                    <a:pt x="338076" y="3831"/>
                  </a:lnTo>
                  <a:lnTo>
                    <a:pt x="382645" y="14923"/>
                  </a:lnTo>
                  <a:lnTo>
                    <a:pt x="424197" y="32671"/>
                  </a:lnTo>
                  <a:lnTo>
                    <a:pt x="462137" y="56473"/>
                  </a:lnTo>
                  <a:lnTo>
                    <a:pt x="495871" y="85724"/>
                  </a:lnTo>
                  <a:lnTo>
                    <a:pt x="524804" y="119822"/>
                  </a:lnTo>
                  <a:lnTo>
                    <a:pt x="548342" y="158163"/>
                  </a:lnTo>
                  <a:lnTo>
                    <a:pt x="565891" y="200143"/>
                  </a:lnTo>
                  <a:lnTo>
                    <a:pt x="576856" y="245159"/>
                  </a:lnTo>
                  <a:lnTo>
                    <a:pt x="580643" y="292607"/>
                  </a:lnTo>
                  <a:lnTo>
                    <a:pt x="576856" y="340013"/>
                  </a:lnTo>
                  <a:lnTo>
                    <a:pt x="565891" y="384913"/>
                  </a:lnTo>
                  <a:lnTo>
                    <a:pt x="548342" y="426723"/>
                  </a:lnTo>
                  <a:lnTo>
                    <a:pt x="524804" y="464856"/>
                  </a:lnTo>
                  <a:lnTo>
                    <a:pt x="495871" y="498728"/>
                  </a:lnTo>
                  <a:lnTo>
                    <a:pt x="462137" y="527755"/>
                  </a:lnTo>
                  <a:lnTo>
                    <a:pt x="424197" y="551349"/>
                  </a:lnTo>
                  <a:lnTo>
                    <a:pt x="382645" y="568927"/>
                  </a:lnTo>
                  <a:lnTo>
                    <a:pt x="338076" y="579903"/>
                  </a:lnTo>
                  <a:lnTo>
                    <a:pt x="291083" y="583691"/>
                  </a:lnTo>
                  <a:close/>
                </a:path>
              </a:pathLst>
            </a:custGeom>
            <a:solidFill>
              <a:srgbClr val="A5C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82367" y="4093464"/>
              <a:ext cx="581025" cy="584200"/>
            </a:xfrm>
            <a:custGeom>
              <a:avLst/>
              <a:gdLst/>
              <a:ahLst/>
              <a:cxnLst/>
              <a:rect l="l" t="t" r="r" b="b"/>
              <a:pathLst>
                <a:path w="581025" h="584200">
                  <a:moveTo>
                    <a:pt x="0" y="292607"/>
                  </a:moveTo>
                  <a:lnTo>
                    <a:pt x="3829" y="245159"/>
                  </a:lnTo>
                  <a:lnTo>
                    <a:pt x="14910" y="200143"/>
                  </a:lnTo>
                  <a:lnTo>
                    <a:pt x="32630" y="158163"/>
                  </a:lnTo>
                  <a:lnTo>
                    <a:pt x="56375" y="119822"/>
                  </a:lnTo>
                  <a:lnTo>
                    <a:pt x="85534" y="85724"/>
                  </a:lnTo>
                  <a:lnTo>
                    <a:pt x="119493" y="56473"/>
                  </a:lnTo>
                  <a:lnTo>
                    <a:pt x="157641" y="32671"/>
                  </a:lnTo>
                  <a:lnTo>
                    <a:pt x="199363" y="14923"/>
                  </a:lnTo>
                  <a:lnTo>
                    <a:pt x="244048" y="3831"/>
                  </a:lnTo>
                  <a:lnTo>
                    <a:pt x="291083" y="0"/>
                  </a:lnTo>
                  <a:lnTo>
                    <a:pt x="338076" y="3831"/>
                  </a:lnTo>
                  <a:lnTo>
                    <a:pt x="382645" y="14923"/>
                  </a:lnTo>
                  <a:lnTo>
                    <a:pt x="424197" y="32671"/>
                  </a:lnTo>
                  <a:lnTo>
                    <a:pt x="462137" y="56473"/>
                  </a:lnTo>
                  <a:lnTo>
                    <a:pt x="495871" y="85724"/>
                  </a:lnTo>
                  <a:lnTo>
                    <a:pt x="524804" y="119822"/>
                  </a:lnTo>
                  <a:lnTo>
                    <a:pt x="548342" y="158163"/>
                  </a:lnTo>
                  <a:lnTo>
                    <a:pt x="565891" y="200143"/>
                  </a:lnTo>
                  <a:lnTo>
                    <a:pt x="576856" y="245159"/>
                  </a:lnTo>
                  <a:lnTo>
                    <a:pt x="580643" y="292607"/>
                  </a:lnTo>
                  <a:lnTo>
                    <a:pt x="576856" y="340013"/>
                  </a:lnTo>
                  <a:lnTo>
                    <a:pt x="565891" y="384913"/>
                  </a:lnTo>
                  <a:lnTo>
                    <a:pt x="548342" y="426723"/>
                  </a:lnTo>
                  <a:lnTo>
                    <a:pt x="524804" y="464856"/>
                  </a:lnTo>
                  <a:lnTo>
                    <a:pt x="495871" y="498728"/>
                  </a:lnTo>
                  <a:lnTo>
                    <a:pt x="462137" y="527755"/>
                  </a:lnTo>
                  <a:lnTo>
                    <a:pt x="424197" y="551349"/>
                  </a:lnTo>
                  <a:lnTo>
                    <a:pt x="382645" y="568927"/>
                  </a:lnTo>
                  <a:lnTo>
                    <a:pt x="338076" y="579903"/>
                  </a:lnTo>
                  <a:lnTo>
                    <a:pt x="291083" y="583691"/>
                  </a:lnTo>
                  <a:lnTo>
                    <a:pt x="244048" y="579903"/>
                  </a:lnTo>
                  <a:lnTo>
                    <a:pt x="199363" y="568927"/>
                  </a:lnTo>
                  <a:lnTo>
                    <a:pt x="157641" y="551349"/>
                  </a:lnTo>
                  <a:lnTo>
                    <a:pt x="119493" y="527755"/>
                  </a:lnTo>
                  <a:lnTo>
                    <a:pt x="85534" y="498728"/>
                  </a:lnTo>
                  <a:lnTo>
                    <a:pt x="56375" y="464856"/>
                  </a:lnTo>
                  <a:lnTo>
                    <a:pt x="32630" y="426723"/>
                  </a:lnTo>
                  <a:lnTo>
                    <a:pt x="14910" y="384913"/>
                  </a:lnTo>
                  <a:lnTo>
                    <a:pt x="3829" y="340013"/>
                  </a:lnTo>
                  <a:lnTo>
                    <a:pt x="0" y="292607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31124" y="1813100"/>
            <a:ext cx="15875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50" dirty="0">
                <a:latin typeface="Calibri"/>
                <a:cs typeface="Calibri"/>
              </a:rPr>
              <a:t>1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92134" y="4198096"/>
            <a:ext cx="15875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50" dirty="0">
                <a:latin typeface="Calibri"/>
                <a:cs typeface="Calibri"/>
              </a:rPr>
              <a:t>2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671396" y="4198096"/>
            <a:ext cx="15875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50" dirty="0">
                <a:latin typeface="Calibri"/>
                <a:cs typeface="Calibri"/>
              </a:rPr>
              <a:t>8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866850" y="4198096"/>
            <a:ext cx="15875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50" dirty="0">
                <a:latin typeface="Calibri"/>
                <a:cs typeface="Calibri"/>
              </a:rPr>
              <a:t>6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52039" y="1845098"/>
            <a:ext cx="15875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50" dirty="0">
                <a:latin typeface="Calibri"/>
                <a:cs typeface="Calibri"/>
              </a:rPr>
              <a:t>7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16023" y="1813100"/>
            <a:ext cx="15875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50" dirty="0">
                <a:latin typeface="Calibri"/>
                <a:cs typeface="Calibri"/>
              </a:rPr>
              <a:t>5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807720" y="4198096"/>
            <a:ext cx="15875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50" dirty="0">
                <a:latin typeface="Calibri"/>
                <a:cs typeface="Calibri"/>
              </a:rPr>
              <a:t>4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730544" y="1805421"/>
            <a:ext cx="15875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50" dirty="0">
                <a:latin typeface="Calibri"/>
                <a:cs typeface="Calibri"/>
              </a:rPr>
              <a:t>3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11395" y="5054594"/>
            <a:ext cx="1136015" cy="905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Developed</a:t>
            </a:r>
            <a:r>
              <a:rPr sz="1150" spc="-5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three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dashboards</a:t>
            </a:r>
            <a:r>
              <a:rPr sz="1150" spc="-2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on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customer</a:t>
            </a:r>
            <a:r>
              <a:rPr sz="1150" spc="-6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service,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finance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and</a:t>
            </a:r>
            <a:r>
              <a:rPr sz="1150" spc="-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orders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in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EXCEL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536940" y="4355042"/>
            <a:ext cx="79946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spc="-10" dirty="0">
                <a:solidFill>
                  <a:srgbClr val="3F3F3F"/>
                </a:solidFill>
                <a:latin typeface="Calibri"/>
                <a:cs typeface="Calibri"/>
              </a:rPr>
              <a:t>Presentation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57012" y="4387055"/>
            <a:ext cx="1172210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84480">
              <a:lnSpc>
                <a:spcPct val="100899"/>
              </a:lnSpc>
              <a:spcBef>
                <a:spcPts val="90"/>
              </a:spcBef>
            </a:pPr>
            <a:r>
              <a:rPr sz="1150" b="1" spc="-10" dirty="0">
                <a:solidFill>
                  <a:srgbClr val="3F3F3F"/>
                </a:solidFill>
                <a:latin typeface="Calibri"/>
                <a:cs typeface="Calibri"/>
              </a:rPr>
              <a:t>Executive </a:t>
            </a:r>
            <a:r>
              <a:rPr sz="1150" b="1" dirty="0">
                <a:solidFill>
                  <a:srgbClr val="3F3F3F"/>
                </a:solidFill>
                <a:latin typeface="Calibri"/>
                <a:cs typeface="Calibri"/>
              </a:rPr>
              <a:t>Dashboard</a:t>
            </a:r>
            <a:r>
              <a:rPr sz="115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150" b="1" dirty="0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sz="115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150" b="1" spc="-20" dirty="0">
                <a:solidFill>
                  <a:srgbClr val="3F3F3F"/>
                </a:solidFill>
                <a:latin typeface="Calibri"/>
                <a:cs typeface="Calibri"/>
              </a:rPr>
              <a:t>Excel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68827" y="2002051"/>
            <a:ext cx="1128395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1440" marR="5080" indent="-79375">
              <a:lnSpc>
                <a:spcPct val="100800"/>
              </a:lnSpc>
              <a:spcBef>
                <a:spcPts val="90"/>
              </a:spcBef>
            </a:pPr>
            <a:r>
              <a:rPr sz="1150" b="1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115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150" b="1" dirty="0">
                <a:solidFill>
                  <a:srgbClr val="3F3F3F"/>
                </a:solidFill>
                <a:latin typeface="Calibri"/>
                <a:cs typeface="Calibri"/>
              </a:rPr>
              <a:t>Cleaning</a:t>
            </a:r>
            <a:r>
              <a:rPr sz="1150" b="1" spc="-3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150" b="1" spc="-25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1150" b="1" spc="-10" dirty="0">
                <a:solidFill>
                  <a:srgbClr val="3F3F3F"/>
                </a:solidFill>
                <a:latin typeface="Calibri"/>
                <a:cs typeface="Calibri"/>
              </a:rPr>
              <a:t>standardization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47752" y="1991336"/>
            <a:ext cx="655955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7785">
              <a:lnSpc>
                <a:spcPct val="100899"/>
              </a:lnSpc>
              <a:spcBef>
                <a:spcPts val="90"/>
              </a:spcBef>
            </a:pPr>
            <a:r>
              <a:rPr sz="1150" b="1" spc="-10" dirty="0">
                <a:solidFill>
                  <a:srgbClr val="3F3F3F"/>
                </a:solidFill>
                <a:latin typeface="Calibri"/>
                <a:cs typeface="Calibri"/>
              </a:rPr>
              <a:t>Problem Statement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27947" y="2008123"/>
            <a:ext cx="1358265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2105" marR="5080" indent="-320040">
              <a:lnSpc>
                <a:spcPct val="100899"/>
              </a:lnSpc>
              <a:spcBef>
                <a:spcPts val="90"/>
              </a:spcBef>
            </a:pPr>
            <a:r>
              <a:rPr sz="1150" b="1" dirty="0">
                <a:solidFill>
                  <a:srgbClr val="3F3F3F"/>
                </a:solidFill>
                <a:latin typeface="Calibri"/>
                <a:cs typeface="Calibri"/>
              </a:rPr>
              <a:t>Functional</a:t>
            </a:r>
            <a:r>
              <a:rPr sz="1150" b="1" spc="-10" dirty="0">
                <a:solidFill>
                  <a:srgbClr val="3F3F3F"/>
                </a:solidFill>
                <a:latin typeface="Calibri"/>
                <a:cs typeface="Calibri"/>
              </a:rPr>
              <a:t> Dashboard </a:t>
            </a:r>
            <a:r>
              <a:rPr sz="1150" b="1" dirty="0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sz="1150" b="1" spc="-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150" b="1" dirty="0">
                <a:solidFill>
                  <a:srgbClr val="3F3F3F"/>
                </a:solidFill>
                <a:latin typeface="Calibri"/>
                <a:cs typeface="Calibri"/>
              </a:rPr>
              <a:t>power</a:t>
            </a:r>
            <a:r>
              <a:rPr sz="115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150" b="1" spc="-25" dirty="0">
                <a:solidFill>
                  <a:srgbClr val="3F3F3F"/>
                </a:solidFill>
                <a:latin typeface="Calibri"/>
                <a:cs typeface="Calibri"/>
              </a:rPr>
              <a:t>BI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312162" y="1998979"/>
            <a:ext cx="840740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-218440">
              <a:lnSpc>
                <a:spcPct val="100899"/>
              </a:lnSpc>
              <a:spcBef>
                <a:spcPts val="90"/>
              </a:spcBef>
            </a:pPr>
            <a:r>
              <a:rPr sz="1150" b="1" dirty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sz="1150" b="1" spc="-1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150" b="1" spc="-10" dirty="0">
                <a:solidFill>
                  <a:srgbClr val="3F3F3F"/>
                </a:solidFill>
                <a:latin typeface="Calibri"/>
                <a:cs typeface="Calibri"/>
              </a:rPr>
              <a:t>Analysis </a:t>
            </a:r>
            <a:r>
              <a:rPr sz="1150" b="1" dirty="0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sz="1150" b="1" spc="-1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150" b="1" spc="-25" dirty="0">
                <a:solidFill>
                  <a:srgbClr val="3F3F3F"/>
                </a:solidFill>
                <a:latin typeface="Calibri"/>
                <a:cs typeface="Calibri"/>
              </a:rPr>
              <a:t>SQL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36624" y="4387055"/>
            <a:ext cx="635000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62560">
              <a:lnSpc>
                <a:spcPct val="100899"/>
              </a:lnSpc>
              <a:spcBef>
                <a:spcPts val="90"/>
              </a:spcBef>
            </a:pPr>
            <a:r>
              <a:rPr sz="1150" b="1" spc="-20" dirty="0">
                <a:solidFill>
                  <a:srgbClr val="3F3F3F"/>
                </a:solidFill>
                <a:latin typeface="Calibri"/>
                <a:cs typeface="Calibri"/>
              </a:rPr>
              <a:t>Data </a:t>
            </a:r>
            <a:r>
              <a:rPr sz="1150" b="1" spc="-10" dirty="0">
                <a:solidFill>
                  <a:srgbClr val="3F3F3F"/>
                </a:solidFill>
                <a:latin typeface="Calibri"/>
                <a:cs typeface="Calibri"/>
              </a:rPr>
              <a:t>Collection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806938" y="2571980"/>
            <a:ext cx="1332230" cy="1257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Developed</a:t>
            </a:r>
            <a:r>
              <a:rPr sz="1150" spc="-5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three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focused</a:t>
            </a:r>
            <a:r>
              <a:rPr sz="1150" spc="-5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dashboards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for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each</a:t>
            </a:r>
            <a:r>
              <a:rPr sz="1150" spc="-3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area, incorporating</a:t>
            </a:r>
            <a:r>
              <a:rPr sz="1150" spc="6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20" dirty="0">
                <a:solidFill>
                  <a:srgbClr val="0C0C0C"/>
                </a:solidFill>
                <a:latin typeface="Calibri"/>
                <a:cs typeface="Calibri"/>
              </a:rPr>
              <a:t>KPIs,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Power</a:t>
            </a:r>
            <a:r>
              <a:rPr sz="1150" spc="-3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Query</a:t>
            </a:r>
            <a:r>
              <a:rPr sz="1150" spc="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Editor,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measures,</a:t>
            </a:r>
            <a:r>
              <a:rPr sz="1150" spc="-1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and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groups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in</a:t>
            </a:r>
            <a:r>
              <a:rPr sz="1150" spc="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Power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 BI.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450053" y="4844255"/>
            <a:ext cx="1172845" cy="1257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Worked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on</a:t>
            </a:r>
            <a:r>
              <a:rPr sz="1150" spc="-35" dirty="0">
                <a:solidFill>
                  <a:srgbClr val="0C0C0C"/>
                </a:solidFill>
                <a:latin typeface="Calibri"/>
                <a:cs typeface="Calibri"/>
              </a:rPr>
              <a:t> an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employer-focused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project,</a:t>
            </a:r>
            <a:r>
              <a:rPr sz="1150" spc="-6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creating recommendations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and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emphasizing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the</a:t>
            </a:r>
            <a:r>
              <a:rPr sz="1150" spc="-3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importance</a:t>
            </a:r>
            <a:r>
              <a:rPr sz="1150" spc="-3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of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storytelling</a:t>
            </a:r>
            <a:r>
              <a:rPr sz="1150" spc="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in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20" dirty="0">
                <a:solidFill>
                  <a:srgbClr val="0C0C0C"/>
                </a:solidFill>
                <a:latin typeface="Calibri"/>
                <a:cs typeface="Calibri"/>
              </a:rPr>
              <a:t>data.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055826" y="4923551"/>
            <a:ext cx="1264920" cy="1257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Created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a</a:t>
            </a:r>
            <a:r>
              <a:rPr sz="1150" spc="-4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Power</a:t>
            </a:r>
            <a:r>
              <a:rPr sz="1150" spc="-4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BI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dashboard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summarizing</a:t>
            </a:r>
            <a:r>
              <a:rPr sz="1150" spc="3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Gen-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Z's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learning</a:t>
            </a:r>
            <a:r>
              <a:rPr sz="1150" spc="-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aspirations,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mission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 aspirations,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and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 manager aspirations.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35947" y="2541547"/>
            <a:ext cx="1381125" cy="1257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Conducted</a:t>
            </a:r>
            <a:r>
              <a:rPr sz="1150" spc="-3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20" dirty="0">
                <a:solidFill>
                  <a:srgbClr val="0C0C0C"/>
                </a:solidFill>
                <a:latin typeface="Calibri"/>
                <a:cs typeface="Calibri"/>
              </a:rPr>
              <a:t>data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analysis using</a:t>
            </a:r>
            <a:r>
              <a:rPr sz="1150" spc="-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20" dirty="0">
                <a:solidFill>
                  <a:srgbClr val="0C0C0C"/>
                </a:solidFill>
                <a:latin typeface="Calibri"/>
                <a:cs typeface="Calibri"/>
              </a:rPr>
              <a:t>SQL,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solving</a:t>
            </a:r>
            <a:r>
              <a:rPr sz="1150" spc="-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complex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questions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with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 the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 help</a:t>
            </a:r>
            <a:r>
              <a:rPr sz="1150" spc="-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of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Common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20" dirty="0">
                <a:solidFill>
                  <a:srgbClr val="0C0C0C"/>
                </a:solidFill>
                <a:latin typeface="Calibri"/>
                <a:cs typeface="Calibri"/>
              </a:rPr>
              <a:t>Table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Expressions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(CTEs)</a:t>
            </a:r>
            <a:r>
              <a:rPr sz="1150" spc="-2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and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joins.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223240" y="4932703"/>
            <a:ext cx="1186815" cy="905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Created</a:t>
            </a:r>
            <a:r>
              <a:rPr sz="1150" spc="-2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a</a:t>
            </a:r>
            <a:r>
              <a:rPr sz="1150" spc="-3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Google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Form</a:t>
            </a:r>
            <a:r>
              <a:rPr sz="1150" spc="-3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with</a:t>
            </a:r>
            <a:r>
              <a:rPr sz="1150" spc="-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tailored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questions</a:t>
            </a:r>
            <a:r>
              <a:rPr sz="1150" spc="-1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to</a:t>
            </a:r>
            <a:r>
              <a:rPr sz="1150" spc="-4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collect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data</a:t>
            </a:r>
            <a:r>
              <a:rPr sz="1150" spc="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on</a:t>
            </a:r>
            <a:r>
              <a:rPr sz="1150" spc="-3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Gen-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Z's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career</a:t>
            </a:r>
            <a:r>
              <a:rPr sz="1150" spc="-4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aspirations.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829583" y="2527831"/>
            <a:ext cx="1170940" cy="1082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Loaded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data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20" dirty="0">
                <a:solidFill>
                  <a:srgbClr val="0C0C0C"/>
                </a:solidFill>
                <a:latin typeface="Calibri"/>
                <a:cs typeface="Calibri"/>
              </a:rPr>
              <a:t>dump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into</a:t>
            </a:r>
            <a:r>
              <a:rPr sz="1150" spc="-3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Excel,</a:t>
            </a:r>
            <a:r>
              <a:rPr sz="1150" spc="-3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cleaning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and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exploring</a:t>
            </a:r>
            <a:r>
              <a:rPr sz="1150" spc="-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20" dirty="0">
                <a:solidFill>
                  <a:srgbClr val="0C0C0C"/>
                </a:solidFill>
                <a:latin typeface="Calibri"/>
                <a:cs typeface="Calibri"/>
              </a:rPr>
              <a:t>high-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level</a:t>
            </a:r>
            <a:r>
              <a:rPr sz="1150" spc="-2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information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using</a:t>
            </a:r>
            <a:r>
              <a:rPr sz="1150" spc="1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Power</a:t>
            </a:r>
            <a:r>
              <a:rPr sz="1150" spc="-3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20" dirty="0">
                <a:solidFill>
                  <a:srgbClr val="0C0C0C"/>
                </a:solidFill>
                <a:latin typeface="Calibri"/>
                <a:cs typeface="Calibri"/>
              </a:rPr>
              <a:t>Query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Editor.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21056" y="2549120"/>
            <a:ext cx="1378585" cy="1257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Developed</a:t>
            </a:r>
            <a:r>
              <a:rPr sz="1150" spc="-2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a</a:t>
            </a:r>
            <a:r>
              <a:rPr sz="1150" spc="-3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problem statement</a:t>
            </a:r>
            <a:r>
              <a:rPr sz="1150" spc="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to</a:t>
            </a:r>
            <a:r>
              <a:rPr sz="1150" spc="-1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explore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and</a:t>
            </a:r>
            <a:r>
              <a:rPr sz="1150" spc="-3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educate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about</a:t>
            </a:r>
            <a:r>
              <a:rPr sz="1150" spc="-1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the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career</a:t>
            </a:r>
            <a:r>
              <a:rPr sz="1150" spc="-5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aspirations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 of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Gen-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Z,</a:t>
            </a:r>
            <a:r>
              <a:rPr sz="1150" spc="2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addressing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challenges</a:t>
            </a:r>
            <a:r>
              <a:rPr sz="1150" spc="-25" dirty="0">
                <a:solidFill>
                  <a:srgbClr val="0C0C0C"/>
                </a:solidFill>
                <a:latin typeface="Calibri"/>
                <a:cs typeface="Calibri"/>
              </a:rPr>
              <a:t> and </a:t>
            </a:r>
            <a:r>
              <a:rPr sz="1150" dirty="0">
                <a:solidFill>
                  <a:srgbClr val="0C0C0C"/>
                </a:solidFill>
                <a:latin typeface="Calibri"/>
                <a:cs typeface="Calibri"/>
              </a:rPr>
              <a:t>personal</a:t>
            </a:r>
            <a:r>
              <a:rPr sz="1150" spc="-3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150" spc="-10" dirty="0">
                <a:solidFill>
                  <a:srgbClr val="0C0C0C"/>
                </a:solidFill>
                <a:latin typeface="Calibri"/>
                <a:cs typeface="Calibri"/>
              </a:rPr>
              <a:t>insights.</a:t>
            </a:r>
            <a:endParaRPr sz="115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28600" y="2441448"/>
            <a:ext cx="9508490" cy="2452370"/>
            <a:chOff x="228600" y="2441448"/>
            <a:chExt cx="9508490" cy="2452370"/>
          </a:xfrm>
        </p:grpSpPr>
        <p:sp>
          <p:nvSpPr>
            <p:cNvPr id="62" name="object 62"/>
            <p:cNvSpPr/>
            <p:nvPr/>
          </p:nvSpPr>
          <p:spPr>
            <a:xfrm>
              <a:off x="228600" y="2457450"/>
              <a:ext cx="9508490" cy="2353310"/>
            </a:xfrm>
            <a:custGeom>
              <a:avLst/>
              <a:gdLst/>
              <a:ahLst/>
              <a:cxnLst/>
              <a:rect l="l" t="t" r="r" b="b"/>
              <a:pathLst>
                <a:path w="9508490" h="2353310">
                  <a:moveTo>
                    <a:pt x="0" y="0"/>
                  </a:moveTo>
                  <a:lnTo>
                    <a:pt x="1446276" y="0"/>
                  </a:lnTo>
                </a:path>
                <a:path w="9508490" h="2353310">
                  <a:moveTo>
                    <a:pt x="8063483" y="2353055"/>
                  </a:moveTo>
                  <a:lnTo>
                    <a:pt x="9508235" y="2353055"/>
                  </a:lnTo>
                </a:path>
              </a:pathLst>
            </a:custGeom>
            <a:ln w="3200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975603" y="4878323"/>
              <a:ext cx="1445260" cy="0"/>
            </a:xfrm>
            <a:custGeom>
              <a:avLst/>
              <a:gdLst/>
              <a:ahLst/>
              <a:cxnLst/>
              <a:rect l="l" t="t" r="r" b="b"/>
              <a:pathLst>
                <a:path w="1445259">
                  <a:moveTo>
                    <a:pt x="0" y="0"/>
                  </a:moveTo>
                  <a:lnTo>
                    <a:pt x="1444751" y="0"/>
                  </a:lnTo>
                </a:path>
              </a:pathLst>
            </a:custGeom>
            <a:ln w="3048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497579" y="4854701"/>
              <a:ext cx="1446530" cy="0"/>
            </a:xfrm>
            <a:custGeom>
              <a:avLst/>
              <a:gdLst/>
              <a:ahLst/>
              <a:cxnLst/>
              <a:rect l="l" t="t" r="r" b="b"/>
              <a:pathLst>
                <a:path w="1446529">
                  <a:moveTo>
                    <a:pt x="0" y="0"/>
                  </a:moveTo>
                  <a:lnTo>
                    <a:pt x="1446276" y="0"/>
                  </a:lnTo>
                </a:path>
              </a:pathLst>
            </a:custGeom>
            <a:ln w="3200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770876" y="2488691"/>
              <a:ext cx="1621790" cy="0"/>
            </a:xfrm>
            <a:custGeom>
              <a:avLst/>
              <a:gdLst/>
              <a:ahLst/>
              <a:cxnLst/>
              <a:rect l="l" t="t" r="r" b="b"/>
              <a:pathLst>
                <a:path w="1621790">
                  <a:moveTo>
                    <a:pt x="0" y="0"/>
                  </a:moveTo>
                  <a:lnTo>
                    <a:pt x="1621536" y="0"/>
                  </a:lnTo>
                </a:path>
              </a:pathLst>
            </a:custGeom>
            <a:ln w="3048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62227" y="2457450"/>
              <a:ext cx="5523230" cy="2385060"/>
            </a:xfrm>
            <a:custGeom>
              <a:avLst/>
              <a:gdLst/>
              <a:ahLst/>
              <a:cxnLst/>
              <a:rect l="l" t="t" r="r" b="b"/>
              <a:pathLst>
                <a:path w="5523230" h="2385060">
                  <a:moveTo>
                    <a:pt x="4078223" y="0"/>
                  </a:moveTo>
                  <a:lnTo>
                    <a:pt x="5522975" y="0"/>
                  </a:lnTo>
                </a:path>
                <a:path w="5523230" h="2385060">
                  <a:moveTo>
                    <a:pt x="1604772" y="0"/>
                  </a:moveTo>
                  <a:lnTo>
                    <a:pt x="3049524" y="0"/>
                  </a:lnTo>
                </a:path>
                <a:path w="5523230" h="2385060">
                  <a:moveTo>
                    <a:pt x="0" y="2385059"/>
                  </a:moveTo>
                  <a:lnTo>
                    <a:pt x="1446276" y="2385059"/>
                  </a:lnTo>
                </a:path>
              </a:pathLst>
            </a:custGeom>
            <a:ln w="3200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3562604" y="4377902"/>
            <a:ext cx="1045844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4320" marR="5080" indent="-262255">
              <a:lnSpc>
                <a:spcPct val="100899"/>
              </a:lnSpc>
              <a:spcBef>
                <a:spcPts val="90"/>
              </a:spcBef>
            </a:pPr>
            <a:r>
              <a:rPr sz="1150" b="1" spc="-10" dirty="0">
                <a:solidFill>
                  <a:srgbClr val="3F3F3F"/>
                </a:solidFill>
                <a:latin typeface="Calibri"/>
                <a:cs typeface="Calibri"/>
              </a:rPr>
              <a:t>Exploratory</a:t>
            </a:r>
            <a:r>
              <a:rPr sz="1150" b="1" spc="4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150" b="1" spc="-20" dirty="0">
                <a:solidFill>
                  <a:srgbClr val="3F3F3F"/>
                </a:solidFill>
                <a:latin typeface="Calibri"/>
                <a:cs typeface="Calibri"/>
              </a:rPr>
              <a:t>Data </a:t>
            </a:r>
            <a:r>
              <a:rPr sz="1150" b="1" spc="-10" dirty="0">
                <a:solidFill>
                  <a:srgbClr val="3F3F3F"/>
                </a:solidFill>
                <a:latin typeface="Calibri"/>
                <a:cs typeface="Calibri"/>
              </a:rPr>
              <a:t>Analysis</a:t>
            </a:r>
            <a:endParaRPr sz="1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6C2164-8C4D-4915-9F30-3CE416F12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40"/>
            <a:ext cx="10058400" cy="77876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D0A6B-9066-43F0-A4B3-5EFD0EF3F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3"/>
            <a:ext cx="10058400" cy="776211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5FE2C1-AEB4-48ED-BD5E-8FA8850C1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57655"/>
            <a:ext cx="10058400" cy="56586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4102" rIns="0" bIns="0" rtlCol="0">
            <a:spAutoFit/>
          </a:bodyPr>
          <a:lstStyle/>
          <a:p>
            <a:pPr marL="1344295">
              <a:lnSpc>
                <a:spcPct val="100000"/>
              </a:lnSpc>
              <a:spcBef>
                <a:spcPts val="140"/>
              </a:spcBef>
            </a:pPr>
            <a:r>
              <a:rPr spc="-270" dirty="0"/>
              <a:t>INSIGHTS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65748" y="1225308"/>
            <a:ext cx="3543300" cy="5198745"/>
          </a:xfrm>
          <a:custGeom>
            <a:avLst/>
            <a:gdLst/>
            <a:ahLst/>
            <a:cxnLst/>
            <a:rect l="l" t="t" r="r" b="b"/>
            <a:pathLst>
              <a:path w="3543300" h="5198745">
                <a:moveTo>
                  <a:pt x="3543300" y="2764536"/>
                </a:moveTo>
                <a:lnTo>
                  <a:pt x="3541077" y="2717749"/>
                </a:lnTo>
                <a:lnTo>
                  <a:pt x="3534575" y="2672219"/>
                </a:lnTo>
                <a:lnTo>
                  <a:pt x="3523970" y="2628150"/>
                </a:lnTo>
                <a:lnTo>
                  <a:pt x="3509480" y="2585732"/>
                </a:lnTo>
                <a:lnTo>
                  <a:pt x="3491280" y="2545181"/>
                </a:lnTo>
                <a:lnTo>
                  <a:pt x="3469589" y="2506688"/>
                </a:lnTo>
                <a:lnTo>
                  <a:pt x="3444608" y="2470480"/>
                </a:lnTo>
                <a:lnTo>
                  <a:pt x="3416516" y="2436749"/>
                </a:lnTo>
                <a:lnTo>
                  <a:pt x="3385528" y="2405684"/>
                </a:lnTo>
                <a:lnTo>
                  <a:pt x="3351834" y="2377516"/>
                </a:lnTo>
                <a:lnTo>
                  <a:pt x="3315652" y="2352446"/>
                </a:lnTo>
                <a:lnTo>
                  <a:pt x="3277158" y="2330666"/>
                </a:lnTo>
                <a:lnTo>
                  <a:pt x="3236569" y="2312390"/>
                </a:lnTo>
                <a:lnTo>
                  <a:pt x="3194062" y="2297811"/>
                </a:lnTo>
                <a:lnTo>
                  <a:pt x="3149866" y="2287155"/>
                </a:lnTo>
                <a:lnTo>
                  <a:pt x="3104159" y="2280602"/>
                </a:lnTo>
                <a:lnTo>
                  <a:pt x="3057131" y="2278380"/>
                </a:lnTo>
                <a:lnTo>
                  <a:pt x="487680" y="2278380"/>
                </a:lnTo>
                <a:lnTo>
                  <a:pt x="440639" y="2280602"/>
                </a:lnTo>
                <a:lnTo>
                  <a:pt x="394893" y="2287155"/>
                </a:lnTo>
                <a:lnTo>
                  <a:pt x="350621" y="2297811"/>
                </a:lnTo>
                <a:lnTo>
                  <a:pt x="308038" y="2312390"/>
                </a:lnTo>
                <a:lnTo>
                  <a:pt x="267335" y="2330666"/>
                </a:lnTo>
                <a:lnTo>
                  <a:pt x="228727" y="2352446"/>
                </a:lnTo>
                <a:lnTo>
                  <a:pt x="192405" y="2377516"/>
                </a:lnTo>
                <a:lnTo>
                  <a:pt x="158584" y="2405684"/>
                </a:lnTo>
                <a:lnTo>
                  <a:pt x="127469" y="2436749"/>
                </a:lnTo>
                <a:lnTo>
                  <a:pt x="99250" y="2470480"/>
                </a:lnTo>
                <a:lnTo>
                  <a:pt x="74129" y="2506688"/>
                </a:lnTo>
                <a:lnTo>
                  <a:pt x="52324" y="2545181"/>
                </a:lnTo>
                <a:lnTo>
                  <a:pt x="34023" y="2585732"/>
                </a:lnTo>
                <a:lnTo>
                  <a:pt x="19443" y="2628150"/>
                </a:lnTo>
                <a:lnTo>
                  <a:pt x="8775" y="2672219"/>
                </a:lnTo>
                <a:lnTo>
                  <a:pt x="2222" y="2717749"/>
                </a:lnTo>
                <a:lnTo>
                  <a:pt x="0" y="2764536"/>
                </a:lnTo>
                <a:lnTo>
                  <a:pt x="0" y="4712208"/>
                </a:lnTo>
                <a:lnTo>
                  <a:pt x="2222" y="4758982"/>
                </a:lnTo>
                <a:lnTo>
                  <a:pt x="8775" y="4804511"/>
                </a:lnTo>
                <a:lnTo>
                  <a:pt x="19443" y="4848580"/>
                </a:lnTo>
                <a:lnTo>
                  <a:pt x="34023" y="4890998"/>
                </a:lnTo>
                <a:lnTo>
                  <a:pt x="52324" y="4931549"/>
                </a:lnTo>
                <a:lnTo>
                  <a:pt x="74129" y="4970043"/>
                </a:lnTo>
                <a:lnTo>
                  <a:pt x="99250" y="5006251"/>
                </a:lnTo>
                <a:lnTo>
                  <a:pt x="127469" y="5039982"/>
                </a:lnTo>
                <a:lnTo>
                  <a:pt x="158584" y="5071046"/>
                </a:lnTo>
                <a:lnTo>
                  <a:pt x="192405" y="5099215"/>
                </a:lnTo>
                <a:lnTo>
                  <a:pt x="228727" y="5124285"/>
                </a:lnTo>
                <a:lnTo>
                  <a:pt x="267335" y="5146065"/>
                </a:lnTo>
                <a:lnTo>
                  <a:pt x="308038" y="5164340"/>
                </a:lnTo>
                <a:lnTo>
                  <a:pt x="350621" y="5178920"/>
                </a:lnTo>
                <a:lnTo>
                  <a:pt x="394893" y="5189575"/>
                </a:lnTo>
                <a:lnTo>
                  <a:pt x="440639" y="5196129"/>
                </a:lnTo>
                <a:lnTo>
                  <a:pt x="487680" y="5198364"/>
                </a:lnTo>
                <a:lnTo>
                  <a:pt x="3057131" y="5198364"/>
                </a:lnTo>
                <a:lnTo>
                  <a:pt x="3104159" y="5196129"/>
                </a:lnTo>
                <a:lnTo>
                  <a:pt x="3149866" y="5189575"/>
                </a:lnTo>
                <a:lnTo>
                  <a:pt x="3194062" y="5178920"/>
                </a:lnTo>
                <a:lnTo>
                  <a:pt x="3236569" y="5164340"/>
                </a:lnTo>
                <a:lnTo>
                  <a:pt x="3277158" y="5146065"/>
                </a:lnTo>
                <a:lnTo>
                  <a:pt x="3315652" y="5124285"/>
                </a:lnTo>
                <a:lnTo>
                  <a:pt x="3351834" y="5099215"/>
                </a:lnTo>
                <a:lnTo>
                  <a:pt x="3385528" y="5071046"/>
                </a:lnTo>
                <a:lnTo>
                  <a:pt x="3416516" y="5039982"/>
                </a:lnTo>
                <a:lnTo>
                  <a:pt x="3444608" y="5006251"/>
                </a:lnTo>
                <a:lnTo>
                  <a:pt x="3469589" y="4970043"/>
                </a:lnTo>
                <a:lnTo>
                  <a:pt x="3491280" y="4931549"/>
                </a:lnTo>
                <a:lnTo>
                  <a:pt x="3509480" y="4890998"/>
                </a:lnTo>
                <a:lnTo>
                  <a:pt x="3523970" y="4848580"/>
                </a:lnTo>
                <a:lnTo>
                  <a:pt x="3534575" y="4804511"/>
                </a:lnTo>
                <a:lnTo>
                  <a:pt x="3541077" y="4758982"/>
                </a:lnTo>
                <a:lnTo>
                  <a:pt x="3543300" y="4712208"/>
                </a:lnTo>
                <a:lnTo>
                  <a:pt x="3543300" y="2764536"/>
                </a:lnTo>
                <a:close/>
              </a:path>
              <a:path w="3543300" h="5198745">
                <a:moveTo>
                  <a:pt x="3543300" y="344424"/>
                </a:moveTo>
                <a:lnTo>
                  <a:pt x="3540150" y="297624"/>
                </a:lnTo>
                <a:lnTo>
                  <a:pt x="3531006" y="252755"/>
                </a:lnTo>
                <a:lnTo>
                  <a:pt x="3516261" y="210235"/>
                </a:lnTo>
                <a:lnTo>
                  <a:pt x="3496335" y="170459"/>
                </a:lnTo>
                <a:lnTo>
                  <a:pt x="3471608" y="133832"/>
                </a:lnTo>
                <a:lnTo>
                  <a:pt x="3442525" y="100774"/>
                </a:lnTo>
                <a:lnTo>
                  <a:pt x="3409454" y="71678"/>
                </a:lnTo>
                <a:lnTo>
                  <a:pt x="3372828" y="46951"/>
                </a:lnTo>
                <a:lnTo>
                  <a:pt x="3333051" y="27025"/>
                </a:lnTo>
                <a:lnTo>
                  <a:pt x="3290532" y="12280"/>
                </a:lnTo>
                <a:lnTo>
                  <a:pt x="3245662" y="3136"/>
                </a:lnTo>
                <a:lnTo>
                  <a:pt x="3198876" y="0"/>
                </a:lnTo>
                <a:lnTo>
                  <a:pt x="345948" y="0"/>
                </a:lnTo>
                <a:lnTo>
                  <a:pt x="299110" y="3136"/>
                </a:lnTo>
                <a:lnTo>
                  <a:pt x="254165" y="12280"/>
                </a:lnTo>
                <a:lnTo>
                  <a:pt x="211518" y="27025"/>
                </a:lnTo>
                <a:lnTo>
                  <a:pt x="171589" y="46951"/>
                </a:lnTo>
                <a:lnTo>
                  <a:pt x="134785" y="71678"/>
                </a:lnTo>
                <a:lnTo>
                  <a:pt x="101536" y="100774"/>
                </a:lnTo>
                <a:lnTo>
                  <a:pt x="72250" y="133832"/>
                </a:lnTo>
                <a:lnTo>
                  <a:pt x="47345" y="170459"/>
                </a:lnTo>
                <a:lnTo>
                  <a:pt x="27254" y="210235"/>
                </a:lnTo>
                <a:lnTo>
                  <a:pt x="12395" y="252755"/>
                </a:lnTo>
                <a:lnTo>
                  <a:pt x="3162" y="297624"/>
                </a:lnTo>
                <a:lnTo>
                  <a:pt x="0" y="344424"/>
                </a:lnTo>
                <a:lnTo>
                  <a:pt x="0" y="1726679"/>
                </a:lnTo>
                <a:lnTo>
                  <a:pt x="3162" y="1773516"/>
                </a:lnTo>
                <a:lnTo>
                  <a:pt x="12395" y="1818462"/>
                </a:lnTo>
                <a:lnTo>
                  <a:pt x="27254" y="1861108"/>
                </a:lnTo>
                <a:lnTo>
                  <a:pt x="47345" y="1901037"/>
                </a:lnTo>
                <a:lnTo>
                  <a:pt x="72250" y="1937842"/>
                </a:lnTo>
                <a:lnTo>
                  <a:pt x="101536" y="1971103"/>
                </a:lnTo>
                <a:lnTo>
                  <a:pt x="134785" y="2000377"/>
                </a:lnTo>
                <a:lnTo>
                  <a:pt x="171589" y="2025281"/>
                </a:lnTo>
                <a:lnTo>
                  <a:pt x="211518" y="2045373"/>
                </a:lnTo>
                <a:lnTo>
                  <a:pt x="254165" y="2060232"/>
                </a:lnTo>
                <a:lnTo>
                  <a:pt x="299110" y="2069465"/>
                </a:lnTo>
                <a:lnTo>
                  <a:pt x="345948" y="2072640"/>
                </a:lnTo>
                <a:lnTo>
                  <a:pt x="3198876" y="2072640"/>
                </a:lnTo>
                <a:lnTo>
                  <a:pt x="3245662" y="2069465"/>
                </a:lnTo>
                <a:lnTo>
                  <a:pt x="3290532" y="2060232"/>
                </a:lnTo>
                <a:lnTo>
                  <a:pt x="3333051" y="2045373"/>
                </a:lnTo>
                <a:lnTo>
                  <a:pt x="3372828" y="2025281"/>
                </a:lnTo>
                <a:lnTo>
                  <a:pt x="3409454" y="2000377"/>
                </a:lnTo>
                <a:lnTo>
                  <a:pt x="3442525" y="1971103"/>
                </a:lnTo>
                <a:lnTo>
                  <a:pt x="3471608" y="1937842"/>
                </a:lnTo>
                <a:lnTo>
                  <a:pt x="3496335" y="1901037"/>
                </a:lnTo>
                <a:lnTo>
                  <a:pt x="3516261" y="1861108"/>
                </a:lnTo>
                <a:lnTo>
                  <a:pt x="3531006" y="1818462"/>
                </a:lnTo>
                <a:lnTo>
                  <a:pt x="3540150" y="1773516"/>
                </a:lnTo>
                <a:lnTo>
                  <a:pt x="3543300" y="1726679"/>
                </a:lnTo>
                <a:lnTo>
                  <a:pt x="3543300" y="344424"/>
                </a:lnTo>
                <a:close/>
              </a:path>
            </a:pathLst>
          </a:custGeom>
          <a:solidFill>
            <a:srgbClr val="E2EF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87442" y="1246097"/>
            <a:ext cx="1101725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latin typeface="Calibri"/>
                <a:cs typeface="Calibri"/>
              </a:rPr>
              <a:t>PROBLEM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83187" y="1200404"/>
            <a:ext cx="1045844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latin typeface="Calibri"/>
                <a:cs typeface="Calibri"/>
              </a:rPr>
              <a:t>INSIGHTS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27589" y="2069066"/>
            <a:ext cx="252539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latin typeface="Calibri"/>
                <a:cs typeface="Calibri"/>
              </a:rPr>
              <a:t>Poor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Managers</a:t>
            </a:r>
            <a:r>
              <a:rPr sz="1650" spc="-5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or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Leadership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6570" y="3542779"/>
            <a:ext cx="3061970" cy="2456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7117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latin typeface="Calibri"/>
                <a:cs typeface="Calibri"/>
              </a:rPr>
              <a:t>RECOMMENDATIONS</a:t>
            </a:r>
            <a:endParaRPr sz="2050">
              <a:latin typeface="Calibri"/>
              <a:cs typeface="Calibri"/>
            </a:endParaRPr>
          </a:p>
          <a:p>
            <a:pPr marL="248920" marR="259715" indent="-236220">
              <a:lnSpc>
                <a:spcPct val="153800"/>
              </a:lnSpc>
              <a:spcBef>
                <a:spcPts val="615"/>
              </a:spcBef>
              <a:buFont typeface="Wingdings"/>
              <a:buChar char=""/>
              <a:tabLst>
                <a:tab pos="248920" algn="l"/>
              </a:tabLst>
            </a:pPr>
            <a:r>
              <a:rPr sz="1450" dirty="0">
                <a:latin typeface="Calibri"/>
                <a:cs typeface="Calibri"/>
              </a:rPr>
              <a:t>Invest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in</a:t>
            </a:r>
            <a:r>
              <a:rPr sz="1450" spc="5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leadership</a:t>
            </a:r>
            <a:r>
              <a:rPr sz="1450" spc="55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development programs</a:t>
            </a:r>
            <a:endParaRPr sz="1450">
              <a:latin typeface="Calibri"/>
              <a:cs typeface="Calibri"/>
            </a:endParaRPr>
          </a:p>
          <a:p>
            <a:pPr marL="248285" indent="-235585">
              <a:lnSpc>
                <a:spcPct val="100000"/>
              </a:lnSpc>
              <a:spcBef>
                <a:spcPts val="935"/>
              </a:spcBef>
              <a:buFont typeface="Wingdings"/>
              <a:buChar char=""/>
              <a:tabLst>
                <a:tab pos="248285" algn="l"/>
              </a:tabLst>
            </a:pPr>
            <a:r>
              <a:rPr sz="1450" dirty="0">
                <a:latin typeface="Calibri"/>
                <a:cs typeface="Calibri"/>
              </a:rPr>
              <a:t>Implement</a:t>
            </a:r>
            <a:r>
              <a:rPr sz="1450" spc="6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</a:t>
            </a:r>
            <a:r>
              <a:rPr sz="1450" spc="4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feedback</a:t>
            </a:r>
            <a:r>
              <a:rPr sz="1450" spc="65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system</a:t>
            </a:r>
            <a:endParaRPr sz="1450">
              <a:latin typeface="Calibri"/>
              <a:cs typeface="Calibri"/>
            </a:endParaRPr>
          </a:p>
          <a:p>
            <a:pPr marL="248920" marR="5080" indent="-236220">
              <a:lnSpc>
                <a:spcPts val="2680"/>
              </a:lnSpc>
              <a:spcBef>
                <a:spcPts val="85"/>
              </a:spcBef>
              <a:buFont typeface="Wingdings"/>
              <a:buChar char=""/>
              <a:tabLst>
                <a:tab pos="248920" algn="l"/>
              </a:tabLst>
            </a:pPr>
            <a:r>
              <a:rPr sz="1450" dirty="0">
                <a:latin typeface="Calibri"/>
                <a:cs typeface="Calibri"/>
              </a:rPr>
              <a:t>Schedule</a:t>
            </a:r>
            <a:r>
              <a:rPr sz="1450" spc="9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regular</a:t>
            </a:r>
            <a:r>
              <a:rPr sz="1450" spc="9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meetings</a:t>
            </a:r>
            <a:r>
              <a:rPr sz="1450" spc="4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with</a:t>
            </a:r>
            <a:r>
              <a:rPr sz="1450" spc="65" dirty="0">
                <a:latin typeface="Calibri"/>
                <a:cs typeface="Calibri"/>
              </a:rPr>
              <a:t> </a:t>
            </a:r>
            <a:r>
              <a:rPr sz="1450" spc="-25" dirty="0">
                <a:latin typeface="Calibri"/>
                <a:cs typeface="Calibri"/>
              </a:rPr>
              <a:t>the </a:t>
            </a:r>
            <a:r>
              <a:rPr sz="1450" dirty="0">
                <a:latin typeface="Calibri"/>
                <a:cs typeface="Calibri"/>
              </a:rPr>
              <a:t>managers</a:t>
            </a:r>
            <a:r>
              <a:rPr sz="1450" spc="6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and</a:t>
            </a:r>
            <a:r>
              <a:rPr sz="1450" spc="6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teams</a:t>
            </a:r>
            <a:r>
              <a:rPr sz="1450" spc="2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to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ensure</a:t>
            </a:r>
            <a:r>
              <a:rPr sz="1450" spc="4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open </a:t>
            </a:r>
            <a:r>
              <a:rPr sz="1450" spc="-10" dirty="0">
                <a:latin typeface="Calibri"/>
                <a:cs typeface="Calibri"/>
              </a:rPr>
              <a:t>communication</a:t>
            </a:r>
            <a:endParaRPr sz="1450">
              <a:latin typeface="Calibri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45CE1D-DA74-4187-8D48-ED941DD9B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36" y="2277116"/>
            <a:ext cx="3543300" cy="303711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3" name="object 3"/>
            <p:cNvSpPr/>
            <p:nvPr/>
          </p:nvSpPr>
          <p:spPr>
            <a:xfrm>
              <a:off x="5532120" y="1383792"/>
              <a:ext cx="3811904" cy="2072639"/>
            </a:xfrm>
            <a:custGeom>
              <a:avLst/>
              <a:gdLst/>
              <a:ahLst/>
              <a:cxnLst/>
              <a:rect l="l" t="t" r="r" b="b"/>
              <a:pathLst>
                <a:path w="3811904" h="2072639">
                  <a:moveTo>
                    <a:pt x="3465575" y="2072639"/>
                  </a:moveTo>
                  <a:lnTo>
                    <a:pt x="345948" y="2072639"/>
                  </a:lnTo>
                  <a:lnTo>
                    <a:pt x="299122" y="2069501"/>
                  </a:lnTo>
                  <a:lnTo>
                    <a:pt x="254176" y="2060356"/>
                  </a:lnTo>
                  <a:lnTo>
                    <a:pt x="211526" y="2045612"/>
                  </a:lnTo>
                  <a:lnTo>
                    <a:pt x="171591" y="2025678"/>
                  </a:lnTo>
                  <a:lnTo>
                    <a:pt x="134788" y="2000959"/>
                  </a:lnTo>
                  <a:lnTo>
                    <a:pt x="101536" y="1971865"/>
                  </a:lnTo>
                  <a:lnTo>
                    <a:pt x="72253" y="1938802"/>
                  </a:lnTo>
                  <a:lnTo>
                    <a:pt x="47356" y="1902177"/>
                  </a:lnTo>
                  <a:lnTo>
                    <a:pt x="27265" y="1862399"/>
                  </a:lnTo>
                  <a:lnTo>
                    <a:pt x="12396" y="1819874"/>
                  </a:lnTo>
                  <a:lnTo>
                    <a:pt x="3168" y="1775011"/>
                  </a:lnTo>
                  <a:lnTo>
                    <a:pt x="0" y="1728215"/>
                  </a:lnTo>
                  <a:lnTo>
                    <a:pt x="0" y="345948"/>
                  </a:lnTo>
                  <a:lnTo>
                    <a:pt x="3168" y="298802"/>
                  </a:lnTo>
                  <a:lnTo>
                    <a:pt x="12396" y="253647"/>
                  </a:lnTo>
                  <a:lnTo>
                    <a:pt x="27265" y="210883"/>
                  </a:lnTo>
                  <a:lnTo>
                    <a:pt x="47356" y="170913"/>
                  </a:lnTo>
                  <a:lnTo>
                    <a:pt x="72253" y="134140"/>
                  </a:lnTo>
                  <a:lnTo>
                    <a:pt x="101536" y="100965"/>
                  </a:lnTo>
                  <a:lnTo>
                    <a:pt x="134788" y="71790"/>
                  </a:lnTo>
                  <a:lnTo>
                    <a:pt x="171591" y="47018"/>
                  </a:lnTo>
                  <a:lnTo>
                    <a:pt x="211526" y="27051"/>
                  </a:lnTo>
                  <a:lnTo>
                    <a:pt x="254176" y="12290"/>
                  </a:lnTo>
                  <a:lnTo>
                    <a:pt x="299122" y="3139"/>
                  </a:lnTo>
                  <a:lnTo>
                    <a:pt x="345948" y="0"/>
                  </a:lnTo>
                  <a:lnTo>
                    <a:pt x="3465575" y="0"/>
                  </a:lnTo>
                  <a:lnTo>
                    <a:pt x="3512721" y="3139"/>
                  </a:lnTo>
                  <a:lnTo>
                    <a:pt x="3557876" y="12290"/>
                  </a:lnTo>
                  <a:lnTo>
                    <a:pt x="3600640" y="27051"/>
                  </a:lnTo>
                  <a:lnTo>
                    <a:pt x="3640610" y="47018"/>
                  </a:lnTo>
                  <a:lnTo>
                    <a:pt x="3677383" y="71790"/>
                  </a:lnTo>
                  <a:lnTo>
                    <a:pt x="3710559" y="100965"/>
                  </a:lnTo>
                  <a:lnTo>
                    <a:pt x="3739733" y="134140"/>
                  </a:lnTo>
                  <a:lnTo>
                    <a:pt x="3764505" y="170913"/>
                  </a:lnTo>
                  <a:lnTo>
                    <a:pt x="3784473" y="210883"/>
                  </a:lnTo>
                  <a:lnTo>
                    <a:pt x="3799233" y="253647"/>
                  </a:lnTo>
                  <a:lnTo>
                    <a:pt x="3808384" y="298802"/>
                  </a:lnTo>
                  <a:lnTo>
                    <a:pt x="3811524" y="345948"/>
                  </a:lnTo>
                  <a:lnTo>
                    <a:pt x="3811524" y="1728215"/>
                  </a:lnTo>
                  <a:lnTo>
                    <a:pt x="3808384" y="1775011"/>
                  </a:lnTo>
                  <a:lnTo>
                    <a:pt x="3799233" y="1819874"/>
                  </a:lnTo>
                  <a:lnTo>
                    <a:pt x="3784473" y="1862399"/>
                  </a:lnTo>
                  <a:lnTo>
                    <a:pt x="3764505" y="1902177"/>
                  </a:lnTo>
                  <a:lnTo>
                    <a:pt x="3739733" y="1938802"/>
                  </a:lnTo>
                  <a:lnTo>
                    <a:pt x="3710559" y="1971865"/>
                  </a:lnTo>
                  <a:lnTo>
                    <a:pt x="3677383" y="2000959"/>
                  </a:lnTo>
                  <a:lnTo>
                    <a:pt x="3640610" y="2025678"/>
                  </a:lnTo>
                  <a:lnTo>
                    <a:pt x="3600640" y="2045612"/>
                  </a:lnTo>
                  <a:lnTo>
                    <a:pt x="3557876" y="2060356"/>
                  </a:lnTo>
                  <a:lnTo>
                    <a:pt x="3512721" y="2069501"/>
                  </a:lnTo>
                  <a:lnTo>
                    <a:pt x="3465575" y="20726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32120" y="1383792"/>
              <a:ext cx="3811904" cy="2072639"/>
            </a:xfrm>
            <a:custGeom>
              <a:avLst/>
              <a:gdLst/>
              <a:ahLst/>
              <a:cxnLst/>
              <a:rect l="l" t="t" r="r" b="b"/>
              <a:pathLst>
                <a:path w="3811904" h="2072639">
                  <a:moveTo>
                    <a:pt x="0" y="345948"/>
                  </a:moveTo>
                  <a:lnTo>
                    <a:pt x="3168" y="298802"/>
                  </a:lnTo>
                  <a:lnTo>
                    <a:pt x="12396" y="253647"/>
                  </a:lnTo>
                  <a:lnTo>
                    <a:pt x="27265" y="210883"/>
                  </a:lnTo>
                  <a:lnTo>
                    <a:pt x="47356" y="170913"/>
                  </a:lnTo>
                  <a:lnTo>
                    <a:pt x="72253" y="134140"/>
                  </a:lnTo>
                  <a:lnTo>
                    <a:pt x="101536" y="100965"/>
                  </a:lnTo>
                  <a:lnTo>
                    <a:pt x="134788" y="71790"/>
                  </a:lnTo>
                  <a:lnTo>
                    <a:pt x="171591" y="47018"/>
                  </a:lnTo>
                  <a:lnTo>
                    <a:pt x="211526" y="27051"/>
                  </a:lnTo>
                  <a:lnTo>
                    <a:pt x="254176" y="12290"/>
                  </a:lnTo>
                  <a:lnTo>
                    <a:pt x="299122" y="3139"/>
                  </a:lnTo>
                  <a:lnTo>
                    <a:pt x="345948" y="0"/>
                  </a:lnTo>
                  <a:lnTo>
                    <a:pt x="3465575" y="0"/>
                  </a:lnTo>
                  <a:lnTo>
                    <a:pt x="3512721" y="3139"/>
                  </a:lnTo>
                  <a:lnTo>
                    <a:pt x="3557876" y="12290"/>
                  </a:lnTo>
                  <a:lnTo>
                    <a:pt x="3600640" y="27051"/>
                  </a:lnTo>
                  <a:lnTo>
                    <a:pt x="3640610" y="47018"/>
                  </a:lnTo>
                  <a:lnTo>
                    <a:pt x="3677383" y="71790"/>
                  </a:lnTo>
                  <a:lnTo>
                    <a:pt x="3710559" y="100965"/>
                  </a:lnTo>
                  <a:lnTo>
                    <a:pt x="3739733" y="134140"/>
                  </a:lnTo>
                  <a:lnTo>
                    <a:pt x="3764505" y="170913"/>
                  </a:lnTo>
                  <a:lnTo>
                    <a:pt x="3784473" y="210883"/>
                  </a:lnTo>
                  <a:lnTo>
                    <a:pt x="3799233" y="253647"/>
                  </a:lnTo>
                  <a:lnTo>
                    <a:pt x="3808384" y="298802"/>
                  </a:lnTo>
                  <a:lnTo>
                    <a:pt x="3811524" y="345948"/>
                  </a:lnTo>
                  <a:lnTo>
                    <a:pt x="3811524" y="1728215"/>
                  </a:lnTo>
                  <a:lnTo>
                    <a:pt x="3808384" y="1775011"/>
                  </a:lnTo>
                  <a:lnTo>
                    <a:pt x="3799233" y="1819874"/>
                  </a:lnTo>
                  <a:lnTo>
                    <a:pt x="3784473" y="1862399"/>
                  </a:lnTo>
                  <a:lnTo>
                    <a:pt x="3764505" y="1902177"/>
                  </a:lnTo>
                  <a:lnTo>
                    <a:pt x="3739733" y="1938802"/>
                  </a:lnTo>
                  <a:lnTo>
                    <a:pt x="3710559" y="1971865"/>
                  </a:lnTo>
                  <a:lnTo>
                    <a:pt x="3677383" y="2000959"/>
                  </a:lnTo>
                  <a:lnTo>
                    <a:pt x="3640610" y="2025678"/>
                  </a:lnTo>
                  <a:lnTo>
                    <a:pt x="3600640" y="2045612"/>
                  </a:lnTo>
                  <a:lnTo>
                    <a:pt x="3557876" y="2060356"/>
                  </a:lnTo>
                  <a:lnTo>
                    <a:pt x="3512721" y="2069501"/>
                  </a:lnTo>
                  <a:lnTo>
                    <a:pt x="3465575" y="2072639"/>
                  </a:lnTo>
                  <a:lnTo>
                    <a:pt x="345948" y="2072639"/>
                  </a:lnTo>
                  <a:lnTo>
                    <a:pt x="299122" y="2069501"/>
                  </a:lnTo>
                  <a:lnTo>
                    <a:pt x="254176" y="2060356"/>
                  </a:lnTo>
                  <a:lnTo>
                    <a:pt x="211526" y="2045612"/>
                  </a:lnTo>
                  <a:lnTo>
                    <a:pt x="171591" y="2025678"/>
                  </a:lnTo>
                  <a:lnTo>
                    <a:pt x="134788" y="2000959"/>
                  </a:lnTo>
                  <a:lnTo>
                    <a:pt x="101536" y="1971865"/>
                  </a:lnTo>
                  <a:lnTo>
                    <a:pt x="72253" y="1938802"/>
                  </a:lnTo>
                  <a:lnTo>
                    <a:pt x="47356" y="1902177"/>
                  </a:lnTo>
                  <a:lnTo>
                    <a:pt x="27265" y="1862399"/>
                  </a:lnTo>
                  <a:lnTo>
                    <a:pt x="12396" y="1819874"/>
                  </a:lnTo>
                  <a:lnTo>
                    <a:pt x="3168" y="1775011"/>
                  </a:lnTo>
                  <a:lnTo>
                    <a:pt x="0" y="1728215"/>
                  </a:lnTo>
                  <a:lnTo>
                    <a:pt x="0" y="345948"/>
                  </a:lnTo>
                  <a:close/>
                </a:path>
              </a:pathLst>
            </a:custGeom>
            <a:ln w="15240">
              <a:solidFill>
                <a:srgbClr val="032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86984" y="3666744"/>
              <a:ext cx="3756660" cy="2921635"/>
            </a:xfrm>
            <a:custGeom>
              <a:avLst/>
              <a:gdLst/>
              <a:ahLst/>
              <a:cxnLst/>
              <a:rect l="l" t="t" r="r" b="b"/>
              <a:pathLst>
                <a:path w="3756659" h="2921634">
                  <a:moveTo>
                    <a:pt x="3270503" y="2921508"/>
                  </a:moveTo>
                  <a:lnTo>
                    <a:pt x="487680" y="2921508"/>
                  </a:lnTo>
                  <a:lnTo>
                    <a:pt x="440649" y="2919279"/>
                  </a:lnTo>
                  <a:lnTo>
                    <a:pt x="394896" y="2912729"/>
                  </a:lnTo>
                  <a:lnTo>
                    <a:pt x="350626" y="2902060"/>
                  </a:lnTo>
                  <a:lnTo>
                    <a:pt x="308039" y="2887475"/>
                  </a:lnTo>
                  <a:lnTo>
                    <a:pt x="267340" y="2869177"/>
                  </a:lnTo>
                  <a:lnTo>
                    <a:pt x="228731" y="2847369"/>
                  </a:lnTo>
                  <a:lnTo>
                    <a:pt x="192415" y="2822254"/>
                  </a:lnTo>
                  <a:lnTo>
                    <a:pt x="158595" y="2794034"/>
                  </a:lnTo>
                  <a:lnTo>
                    <a:pt x="127473" y="2762912"/>
                  </a:lnTo>
                  <a:lnTo>
                    <a:pt x="99253" y="2729092"/>
                  </a:lnTo>
                  <a:lnTo>
                    <a:pt x="74138" y="2692776"/>
                  </a:lnTo>
                  <a:lnTo>
                    <a:pt x="52330" y="2654167"/>
                  </a:lnTo>
                  <a:lnTo>
                    <a:pt x="34032" y="2613468"/>
                  </a:lnTo>
                  <a:lnTo>
                    <a:pt x="19447" y="2570881"/>
                  </a:lnTo>
                  <a:lnTo>
                    <a:pt x="8778" y="2526611"/>
                  </a:lnTo>
                  <a:lnTo>
                    <a:pt x="2228" y="2480858"/>
                  </a:lnTo>
                  <a:lnTo>
                    <a:pt x="0" y="2433828"/>
                  </a:lnTo>
                  <a:lnTo>
                    <a:pt x="0" y="487680"/>
                  </a:lnTo>
                  <a:lnTo>
                    <a:pt x="2228" y="440649"/>
                  </a:lnTo>
                  <a:lnTo>
                    <a:pt x="8778" y="394896"/>
                  </a:lnTo>
                  <a:lnTo>
                    <a:pt x="19447" y="350626"/>
                  </a:lnTo>
                  <a:lnTo>
                    <a:pt x="34032" y="308039"/>
                  </a:lnTo>
                  <a:lnTo>
                    <a:pt x="52330" y="267340"/>
                  </a:lnTo>
                  <a:lnTo>
                    <a:pt x="74138" y="228731"/>
                  </a:lnTo>
                  <a:lnTo>
                    <a:pt x="99253" y="192415"/>
                  </a:lnTo>
                  <a:lnTo>
                    <a:pt x="127473" y="158595"/>
                  </a:lnTo>
                  <a:lnTo>
                    <a:pt x="158595" y="127473"/>
                  </a:lnTo>
                  <a:lnTo>
                    <a:pt x="192415" y="99253"/>
                  </a:lnTo>
                  <a:lnTo>
                    <a:pt x="228731" y="74138"/>
                  </a:lnTo>
                  <a:lnTo>
                    <a:pt x="267340" y="52330"/>
                  </a:lnTo>
                  <a:lnTo>
                    <a:pt x="308039" y="34032"/>
                  </a:lnTo>
                  <a:lnTo>
                    <a:pt x="350626" y="19447"/>
                  </a:lnTo>
                  <a:lnTo>
                    <a:pt x="394896" y="8778"/>
                  </a:lnTo>
                  <a:lnTo>
                    <a:pt x="440649" y="2228"/>
                  </a:lnTo>
                  <a:lnTo>
                    <a:pt x="487680" y="0"/>
                  </a:lnTo>
                  <a:lnTo>
                    <a:pt x="3270503" y="0"/>
                  </a:lnTo>
                  <a:lnTo>
                    <a:pt x="3317281" y="2228"/>
                  </a:lnTo>
                  <a:lnTo>
                    <a:pt x="3362809" y="8778"/>
                  </a:lnTo>
                  <a:lnTo>
                    <a:pt x="3406884" y="19447"/>
                  </a:lnTo>
                  <a:lnTo>
                    <a:pt x="3449301" y="34032"/>
                  </a:lnTo>
                  <a:lnTo>
                    <a:pt x="3489855" y="52330"/>
                  </a:lnTo>
                  <a:lnTo>
                    <a:pt x="3528341" y="74138"/>
                  </a:lnTo>
                  <a:lnTo>
                    <a:pt x="3564554" y="99253"/>
                  </a:lnTo>
                  <a:lnTo>
                    <a:pt x="3598290" y="127473"/>
                  </a:lnTo>
                  <a:lnTo>
                    <a:pt x="3629344" y="158595"/>
                  </a:lnTo>
                  <a:lnTo>
                    <a:pt x="3657512" y="192415"/>
                  </a:lnTo>
                  <a:lnTo>
                    <a:pt x="3682588" y="228731"/>
                  </a:lnTo>
                  <a:lnTo>
                    <a:pt x="3704368" y="267340"/>
                  </a:lnTo>
                  <a:lnTo>
                    <a:pt x="3722647" y="308039"/>
                  </a:lnTo>
                  <a:lnTo>
                    <a:pt x="3737220" y="350626"/>
                  </a:lnTo>
                  <a:lnTo>
                    <a:pt x="3747883" y="394896"/>
                  </a:lnTo>
                  <a:lnTo>
                    <a:pt x="3754431" y="440649"/>
                  </a:lnTo>
                  <a:lnTo>
                    <a:pt x="3756659" y="487680"/>
                  </a:lnTo>
                  <a:lnTo>
                    <a:pt x="3756659" y="2433828"/>
                  </a:lnTo>
                  <a:lnTo>
                    <a:pt x="3754431" y="2480858"/>
                  </a:lnTo>
                  <a:lnTo>
                    <a:pt x="3747883" y="2526611"/>
                  </a:lnTo>
                  <a:lnTo>
                    <a:pt x="3737220" y="2570881"/>
                  </a:lnTo>
                  <a:lnTo>
                    <a:pt x="3722647" y="2613468"/>
                  </a:lnTo>
                  <a:lnTo>
                    <a:pt x="3704368" y="2654167"/>
                  </a:lnTo>
                  <a:lnTo>
                    <a:pt x="3682588" y="2692776"/>
                  </a:lnTo>
                  <a:lnTo>
                    <a:pt x="3657512" y="2729092"/>
                  </a:lnTo>
                  <a:lnTo>
                    <a:pt x="3629344" y="2762912"/>
                  </a:lnTo>
                  <a:lnTo>
                    <a:pt x="3598290" y="2794034"/>
                  </a:lnTo>
                  <a:lnTo>
                    <a:pt x="3564554" y="2822254"/>
                  </a:lnTo>
                  <a:lnTo>
                    <a:pt x="3528341" y="2847369"/>
                  </a:lnTo>
                  <a:lnTo>
                    <a:pt x="3489855" y="2869177"/>
                  </a:lnTo>
                  <a:lnTo>
                    <a:pt x="3449301" y="2887475"/>
                  </a:lnTo>
                  <a:lnTo>
                    <a:pt x="3406884" y="2902060"/>
                  </a:lnTo>
                  <a:lnTo>
                    <a:pt x="3362809" y="2912729"/>
                  </a:lnTo>
                  <a:lnTo>
                    <a:pt x="3317281" y="2919279"/>
                  </a:lnTo>
                  <a:lnTo>
                    <a:pt x="3270503" y="29215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86984" y="3666744"/>
              <a:ext cx="3756660" cy="2921635"/>
            </a:xfrm>
            <a:custGeom>
              <a:avLst/>
              <a:gdLst/>
              <a:ahLst/>
              <a:cxnLst/>
              <a:rect l="l" t="t" r="r" b="b"/>
              <a:pathLst>
                <a:path w="3756659" h="2921634">
                  <a:moveTo>
                    <a:pt x="0" y="487680"/>
                  </a:moveTo>
                  <a:lnTo>
                    <a:pt x="2228" y="440649"/>
                  </a:lnTo>
                  <a:lnTo>
                    <a:pt x="8778" y="394896"/>
                  </a:lnTo>
                  <a:lnTo>
                    <a:pt x="19447" y="350626"/>
                  </a:lnTo>
                  <a:lnTo>
                    <a:pt x="34032" y="308039"/>
                  </a:lnTo>
                  <a:lnTo>
                    <a:pt x="52330" y="267340"/>
                  </a:lnTo>
                  <a:lnTo>
                    <a:pt x="74138" y="228731"/>
                  </a:lnTo>
                  <a:lnTo>
                    <a:pt x="99253" y="192415"/>
                  </a:lnTo>
                  <a:lnTo>
                    <a:pt x="127473" y="158595"/>
                  </a:lnTo>
                  <a:lnTo>
                    <a:pt x="158595" y="127473"/>
                  </a:lnTo>
                  <a:lnTo>
                    <a:pt x="192415" y="99253"/>
                  </a:lnTo>
                  <a:lnTo>
                    <a:pt x="228731" y="74138"/>
                  </a:lnTo>
                  <a:lnTo>
                    <a:pt x="267340" y="52330"/>
                  </a:lnTo>
                  <a:lnTo>
                    <a:pt x="308039" y="34032"/>
                  </a:lnTo>
                  <a:lnTo>
                    <a:pt x="350626" y="19447"/>
                  </a:lnTo>
                  <a:lnTo>
                    <a:pt x="394896" y="8778"/>
                  </a:lnTo>
                  <a:lnTo>
                    <a:pt x="440649" y="2228"/>
                  </a:lnTo>
                  <a:lnTo>
                    <a:pt x="487680" y="0"/>
                  </a:lnTo>
                  <a:lnTo>
                    <a:pt x="3270503" y="0"/>
                  </a:lnTo>
                  <a:lnTo>
                    <a:pt x="3317281" y="2228"/>
                  </a:lnTo>
                  <a:lnTo>
                    <a:pt x="3362809" y="8778"/>
                  </a:lnTo>
                  <a:lnTo>
                    <a:pt x="3406884" y="19447"/>
                  </a:lnTo>
                  <a:lnTo>
                    <a:pt x="3449301" y="34032"/>
                  </a:lnTo>
                  <a:lnTo>
                    <a:pt x="3489855" y="52330"/>
                  </a:lnTo>
                  <a:lnTo>
                    <a:pt x="3528341" y="74138"/>
                  </a:lnTo>
                  <a:lnTo>
                    <a:pt x="3564554" y="99253"/>
                  </a:lnTo>
                  <a:lnTo>
                    <a:pt x="3598290" y="127473"/>
                  </a:lnTo>
                  <a:lnTo>
                    <a:pt x="3629344" y="158595"/>
                  </a:lnTo>
                  <a:lnTo>
                    <a:pt x="3657512" y="192415"/>
                  </a:lnTo>
                  <a:lnTo>
                    <a:pt x="3682588" y="228731"/>
                  </a:lnTo>
                  <a:lnTo>
                    <a:pt x="3704368" y="267340"/>
                  </a:lnTo>
                  <a:lnTo>
                    <a:pt x="3722647" y="308039"/>
                  </a:lnTo>
                  <a:lnTo>
                    <a:pt x="3737220" y="350626"/>
                  </a:lnTo>
                  <a:lnTo>
                    <a:pt x="3747883" y="394896"/>
                  </a:lnTo>
                  <a:lnTo>
                    <a:pt x="3754431" y="440649"/>
                  </a:lnTo>
                  <a:lnTo>
                    <a:pt x="3756659" y="487680"/>
                  </a:lnTo>
                  <a:lnTo>
                    <a:pt x="3756659" y="2433828"/>
                  </a:lnTo>
                  <a:lnTo>
                    <a:pt x="3754431" y="2480858"/>
                  </a:lnTo>
                  <a:lnTo>
                    <a:pt x="3747883" y="2526611"/>
                  </a:lnTo>
                  <a:lnTo>
                    <a:pt x="3737220" y="2570881"/>
                  </a:lnTo>
                  <a:lnTo>
                    <a:pt x="3722647" y="2613468"/>
                  </a:lnTo>
                  <a:lnTo>
                    <a:pt x="3704368" y="2654167"/>
                  </a:lnTo>
                  <a:lnTo>
                    <a:pt x="3682588" y="2692776"/>
                  </a:lnTo>
                  <a:lnTo>
                    <a:pt x="3657512" y="2729092"/>
                  </a:lnTo>
                  <a:lnTo>
                    <a:pt x="3629344" y="2762912"/>
                  </a:lnTo>
                  <a:lnTo>
                    <a:pt x="3598290" y="2794034"/>
                  </a:lnTo>
                  <a:lnTo>
                    <a:pt x="3564554" y="2822254"/>
                  </a:lnTo>
                  <a:lnTo>
                    <a:pt x="3528341" y="2847369"/>
                  </a:lnTo>
                  <a:lnTo>
                    <a:pt x="3489855" y="2869177"/>
                  </a:lnTo>
                  <a:lnTo>
                    <a:pt x="3449301" y="2887475"/>
                  </a:lnTo>
                  <a:lnTo>
                    <a:pt x="3406884" y="2902060"/>
                  </a:lnTo>
                  <a:lnTo>
                    <a:pt x="3362809" y="2912729"/>
                  </a:lnTo>
                  <a:lnTo>
                    <a:pt x="3317281" y="2919279"/>
                  </a:lnTo>
                  <a:lnTo>
                    <a:pt x="3270503" y="2921508"/>
                  </a:lnTo>
                  <a:lnTo>
                    <a:pt x="487680" y="2921508"/>
                  </a:lnTo>
                  <a:lnTo>
                    <a:pt x="440649" y="2919279"/>
                  </a:lnTo>
                  <a:lnTo>
                    <a:pt x="394896" y="2912729"/>
                  </a:lnTo>
                  <a:lnTo>
                    <a:pt x="350626" y="2902060"/>
                  </a:lnTo>
                  <a:lnTo>
                    <a:pt x="308039" y="2887475"/>
                  </a:lnTo>
                  <a:lnTo>
                    <a:pt x="267340" y="2869177"/>
                  </a:lnTo>
                  <a:lnTo>
                    <a:pt x="228731" y="2847369"/>
                  </a:lnTo>
                  <a:lnTo>
                    <a:pt x="192415" y="2822254"/>
                  </a:lnTo>
                  <a:lnTo>
                    <a:pt x="158595" y="2794034"/>
                  </a:lnTo>
                  <a:lnTo>
                    <a:pt x="127473" y="2762912"/>
                  </a:lnTo>
                  <a:lnTo>
                    <a:pt x="99253" y="2729092"/>
                  </a:lnTo>
                  <a:lnTo>
                    <a:pt x="74138" y="2692776"/>
                  </a:lnTo>
                  <a:lnTo>
                    <a:pt x="52330" y="2654167"/>
                  </a:lnTo>
                  <a:lnTo>
                    <a:pt x="34032" y="2613468"/>
                  </a:lnTo>
                  <a:lnTo>
                    <a:pt x="19447" y="2570881"/>
                  </a:lnTo>
                  <a:lnTo>
                    <a:pt x="8778" y="2526611"/>
                  </a:lnTo>
                  <a:lnTo>
                    <a:pt x="2228" y="2480858"/>
                  </a:lnTo>
                  <a:lnTo>
                    <a:pt x="0" y="2433828"/>
                  </a:lnTo>
                  <a:lnTo>
                    <a:pt x="0" y="487680"/>
                  </a:lnTo>
                  <a:close/>
                </a:path>
              </a:pathLst>
            </a:custGeom>
            <a:ln w="15240">
              <a:solidFill>
                <a:srgbClr val="032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18590" y="1233938"/>
            <a:ext cx="1045844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latin typeface="Calibri"/>
                <a:cs typeface="Calibri"/>
              </a:rPr>
              <a:t>INSIGHTS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77154" y="1674357"/>
            <a:ext cx="1748155" cy="9563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latin typeface="Calibri"/>
                <a:cs typeface="Calibri"/>
              </a:rPr>
              <a:t>PROBLEM</a:t>
            </a:r>
            <a:endParaRPr sz="2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2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50" dirty="0">
                <a:latin typeface="Calibri"/>
                <a:cs typeface="Calibri"/>
              </a:rPr>
              <a:t>Poor</a:t>
            </a:r>
            <a:r>
              <a:rPr sz="1650" spc="-5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or</a:t>
            </a:r>
            <a:r>
              <a:rPr sz="1650" spc="-4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Low</a:t>
            </a:r>
            <a:r>
              <a:rPr sz="1650" spc="-5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Salaries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34852" y="3520851"/>
            <a:ext cx="3544570" cy="288353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426720">
              <a:lnSpc>
                <a:spcPct val="100000"/>
              </a:lnSpc>
              <a:spcBef>
                <a:spcPts val="1390"/>
              </a:spcBef>
            </a:pPr>
            <a:r>
              <a:rPr sz="2050" b="1" spc="-10" dirty="0">
                <a:latin typeface="Calibri"/>
                <a:cs typeface="Calibri"/>
              </a:rPr>
              <a:t>RECOMMENDATIONS</a:t>
            </a:r>
            <a:endParaRPr sz="2050">
              <a:latin typeface="Calibri"/>
              <a:cs typeface="Calibri"/>
            </a:endParaRPr>
          </a:p>
          <a:p>
            <a:pPr marL="248285" indent="-235585" algn="just">
              <a:lnSpc>
                <a:spcPct val="100000"/>
              </a:lnSpc>
              <a:spcBef>
                <a:spcPts val="960"/>
              </a:spcBef>
              <a:buFont typeface="Wingdings"/>
              <a:buChar char=""/>
              <a:tabLst>
                <a:tab pos="248285" algn="l"/>
              </a:tabLst>
            </a:pP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Conduct</a:t>
            </a:r>
            <a:r>
              <a:rPr sz="1450" spc="6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regular</a:t>
            </a:r>
            <a:r>
              <a:rPr sz="1450" spc="5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market</a:t>
            </a:r>
            <a:r>
              <a:rPr sz="1450" spc="4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spc="-10" dirty="0">
                <a:solidFill>
                  <a:srgbClr val="0C0C0C"/>
                </a:solidFill>
                <a:latin typeface="Calibri"/>
                <a:cs typeface="Calibri"/>
              </a:rPr>
              <a:t>research</a:t>
            </a:r>
            <a:endParaRPr sz="1450">
              <a:latin typeface="Calibri"/>
              <a:cs typeface="Calibri"/>
            </a:endParaRPr>
          </a:p>
          <a:p>
            <a:pPr marL="248285" indent="-235585" algn="just">
              <a:lnSpc>
                <a:spcPct val="100000"/>
              </a:lnSpc>
              <a:spcBef>
                <a:spcPts val="935"/>
              </a:spcBef>
              <a:buFont typeface="Wingdings"/>
              <a:buChar char=""/>
              <a:tabLst>
                <a:tab pos="248285" algn="l"/>
              </a:tabLst>
            </a:pP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Implement</a:t>
            </a:r>
            <a:r>
              <a:rPr sz="1450" spc="13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performance-based</a:t>
            </a:r>
            <a:r>
              <a:rPr sz="1450" spc="13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spc="-25" dirty="0">
                <a:solidFill>
                  <a:srgbClr val="0C0C0C"/>
                </a:solidFill>
                <a:latin typeface="Calibri"/>
                <a:cs typeface="Calibri"/>
              </a:rPr>
              <a:t>pay</a:t>
            </a:r>
            <a:endParaRPr sz="1450">
              <a:latin typeface="Calibri"/>
              <a:cs typeface="Calibri"/>
            </a:endParaRPr>
          </a:p>
          <a:p>
            <a:pPr marL="248920" marR="5080" indent="-236220" algn="just">
              <a:lnSpc>
                <a:spcPct val="153100"/>
              </a:lnSpc>
              <a:spcBef>
                <a:spcPts val="10"/>
              </a:spcBef>
              <a:buFont typeface="Wingdings"/>
              <a:buChar char=""/>
              <a:tabLst>
                <a:tab pos="248920" algn="l"/>
              </a:tabLst>
            </a:pP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Communicate</a:t>
            </a:r>
            <a:r>
              <a:rPr sz="1450" spc="6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openly</a:t>
            </a:r>
            <a:r>
              <a:rPr sz="1450" spc="6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about</a:t>
            </a:r>
            <a:r>
              <a:rPr sz="1450" spc="9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the</a:t>
            </a:r>
            <a:r>
              <a:rPr sz="1450" spc="5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spc="-10" dirty="0">
                <a:solidFill>
                  <a:srgbClr val="0C0C0C"/>
                </a:solidFill>
                <a:latin typeface="Calibri"/>
                <a:cs typeface="Calibri"/>
              </a:rPr>
              <a:t>company's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financial</a:t>
            </a:r>
            <a:r>
              <a:rPr sz="1450" spc="7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spc="-10" dirty="0">
                <a:solidFill>
                  <a:srgbClr val="0C0C0C"/>
                </a:solidFill>
                <a:latin typeface="Calibri"/>
                <a:cs typeface="Calibri"/>
              </a:rPr>
              <a:t>situation</a:t>
            </a:r>
            <a:endParaRPr sz="1450">
              <a:latin typeface="Calibri"/>
              <a:cs typeface="Calibri"/>
            </a:endParaRPr>
          </a:p>
          <a:p>
            <a:pPr marL="248920" marR="208915" indent="-236220" algn="just">
              <a:lnSpc>
                <a:spcPct val="153800"/>
              </a:lnSpc>
              <a:spcBef>
                <a:spcPts val="5"/>
              </a:spcBef>
              <a:buFont typeface="Wingdings"/>
              <a:buChar char=""/>
              <a:tabLst>
                <a:tab pos="248920" algn="l"/>
              </a:tabLst>
            </a:pP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Enhance</a:t>
            </a:r>
            <a:r>
              <a:rPr sz="1450" spc="8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non-monetary</a:t>
            </a:r>
            <a:r>
              <a:rPr sz="1450" spc="10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benefits</a:t>
            </a:r>
            <a:r>
              <a:rPr sz="1450" spc="6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such</a:t>
            </a:r>
            <a:r>
              <a:rPr sz="1450" spc="9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spc="-25" dirty="0">
                <a:solidFill>
                  <a:srgbClr val="0C0C0C"/>
                </a:solidFill>
                <a:latin typeface="Calibri"/>
                <a:cs typeface="Calibri"/>
              </a:rPr>
              <a:t>as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health</a:t>
            </a:r>
            <a:r>
              <a:rPr sz="1450" spc="5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insurance,</a:t>
            </a:r>
            <a:r>
              <a:rPr sz="1450" spc="8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flexible</a:t>
            </a:r>
            <a:r>
              <a:rPr sz="1450" spc="5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work</a:t>
            </a:r>
            <a:r>
              <a:rPr sz="1450" spc="4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hours</a:t>
            </a:r>
            <a:r>
              <a:rPr sz="1450" spc="5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spc="-25" dirty="0">
                <a:solidFill>
                  <a:srgbClr val="0C0C0C"/>
                </a:solidFill>
                <a:latin typeface="Calibri"/>
                <a:cs typeface="Calibri"/>
              </a:rPr>
              <a:t>or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professional</a:t>
            </a:r>
            <a:r>
              <a:rPr sz="1450" spc="7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0C0C0C"/>
                </a:solidFill>
                <a:latin typeface="Calibri"/>
                <a:cs typeface="Calibri"/>
              </a:rPr>
              <a:t>development</a:t>
            </a:r>
            <a:r>
              <a:rPr sz="1450" spc="9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450" spc="-10" dirty="0">
                <a:solidFill>
                  <a:srgbClr val="0C0C0C"/>
                </a:solidFill>
                <a:latin typeface="Calibri"/>
                <a:cs typeface="Calibri"/>
              </a:rPr>
              <a:t>opportunities</a:t>
            </a:r>
            <a:endParaRPr sz="1450"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15FC7D-4ADB-4DA3-89C9-513892C64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27" y="2205926"/>
            <a:ext cx="3147778" cy="29216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2180" y="1225308"/>
            <a:ext cx="3756660" cy="4968240"/>
          </a:xfrm>
          <a:custGeom>
            <a:avLst/>
            <a:gdLst/>
            <a:ahLst/>
            <a:cxnLst/>
            <a:rect l="l" t="t" r="r" b="b"/>
            <a:pathLst>
              <a:path w="3756659" h="4968240">
                <a:moveTo>
                  <a:pt x="2965691" y="147828"/>
                </a:moveTo>
                <a:lnTo>
                  <a:pt x="2958071" y="100850"/>
                </a:lnTo>
                <a:lnTo>
                  <a:pt x="2936925" y="60236"/>
                </a:lnTo>
                <a:lnTo>
                  <a:pt x="2904794" y="28333"/>
                </a:lnTo>
                <a:lnTo>
                  <a:pt x="2864256" y="7467"/>
                </a:lnTo>
                <a:lnTo>
                  <a:pt x="2817863" y="0"/>
                </a:lnTo>
                <a:lnTo>
                  <a:pt x="1075931" y="0"/>
                </a:lnTo>
                <a:lnTo>
                  <a:pt x="1028801" y="7467"/>
                </a:lnTo>
                <a:lnTo>
                  <a:pt x="987818" y="28333"/>
                </a:lnTo>
                <a:lnTo>
                  <a:pt x="955459" y="60236"/>
                </a:lnTo>
                <a:lnTo>
                  <a:pt x="934212" y="100850"/>
                </a:lnTo>
                <a:lnTo>
                  <a:pt x="926579" y="147828"/>
                </a:lnTo>
                <a:lnTo>
                  <a:pt x="926579" y="740664"/>
                </a:lnTo>
                <a:lnTo>
                  <a:pt x="934212" y="787628"/>
                </a:lnTo>
                <a:lnTo>
                  <a:pt x="955459" y="828243"/>
                </a:lnTo>
                <a:lnTo>
                  <a:pt x="987818" y="860145"/>
                </a:lnTo>
                <a:lnTo>
                  <a:pt x="1028801" y="881011"/>
                </a:lnTo>
                <a:lnTo>
                  <a:pt x="1075931" y="888492"/>
                </a:lnTo>
                <a:lnTo>
                  <a:pt x="2817863" y="888492"/>
                </a:lnTo>
                <a:lnTo>
                  <a:pt x="2864256" y="881011"/>
                </a:lnTo>
                <a:lnTo>
                  <a:pt x="2904794" y="860145"/>
                </a:lnTo>
                <a:lnTo>
                  <a:pt x="2936925" y="828243"/>
                </a:lnTo>
                <a:lnTo>
                  <a:pt x="2958071" y="787628"/>
                </a:lnTo>
                <a:lnTo>
                  <a:pt x="2965691" y="740664"/>
                </a:lnTo>
                <a:lnTo>
                  <a:pt x="2965691" y="147828"/>
                </a:lnTo>
                <a:close/>
              </a:path>
              <a:path w="3756659" h="4968240">
                <a:moveTo>
                  <a:pt x="3756660" y="1850136"/>
                </a:moveTo>
                <a:lnTo>
                  <a:pt x="3754767" y="1801393"/>
                </a:lnTo>
                <a:lnTo>
                  <a:pt x="3749205" y="1753692"/>
                </a:lnTo>
                <a:lnTo>
                  <a:pt x="3740112" y="1707159"/>
                </a:lnTo>
                <a:lnTo>
                  <a:pt x="3727627" y="1661922"/>
                </a:lnTo>
                <a:lnTo>
                  <a:pt x="3711879" y="1618132"/>
                </a:lnTo>
                <a:lnTo>
                  <a:pt x="3693033" y="1575930"/>
                </a:lnTo>
                <a:lnTo>
                  <a:pt x="3671201" y="1535455"/>
                </a:lnTo>
                <a:lnTo>
                  <a:pt x="3646538" y="1496834"/>
                </a:lnTo>
                <a:lnTo>
                  <a:pt x="3619169" y="1460207"/>
                </a:lnTo>
                <a:lnTo>
                  <a:pt x="3589261" y="1425714"/>
                </a:lnTo>
                <a:lnTo>
                  <a:pt x="3556939" y="1393494"/>
                </a:lnTo>
                <a:lnTo>
                  <a:pt x="3522345" y="1363687"/>
                </a:lnTo>
                <a:lnTo>
                  <a:pt x="3485604" y="1336446"/>
                </a:lnTo>
                <a:lnTo>
                  <a:pt x="3446881" y="1311871"/>
                </a:lnTo>
                <a:lnTo>
                  <a:pt x="3406305" y="1290142"/>
                </a:lnTo>
                <a:lnTo>
                  <a:pt x="3364026" y="1271358"/>
                </a:lnTo>
                <a:lnTo>
                  <a:pt x="3320161" y="1255699"/>
                </a:lnTo>
                <a:lnTo>
                  <a:pt x="3274872" y="1243266"/>
                </a:lnTo>
                <a:lnTo>
                  <a:pt x="3228289" y="1234224"/>
                </a:lnTo>
                <a:lnTo>
                  <a:pt x="3180562" y="1228686"/>
                </a:lnTo>
                <a:lnTo>
                  <a:pt x="3131820" y="1226820"/>
                </a:lnTo>
                <a:lnTo>
                  <a:pt x="623316" y="1226820"/>
                </a:lnTo>
                <a:lnTo>
                  <a:pt x="574573" y="1228686"/>
                </a:lnTo>
                <a:lnTo>
                  <a:pt x="526872" y="1234224"/>
                </a:lnTo>
                <a:lnTo>
                  <a:pt x="480339" y="1243266"/>
                </a:lnTo>
                <a:lnTo>
                  <a:pt x="435102" y="1255699"/>
                </a:lnTo>
                <a:lnTo>
                  <a:pt x="391312" y="1271358"/>
                </a:lnTo>
                <a:lnTo>
                  <a:pt x="349110" y="1290142"/>
                </a:lnTo>
                <a:lnTo>
                  <a:pt x="308635" y="1311871"/>
                </a:lnTo>
                <a:lnTo>
                  <a:pt x="270014" y="1336446"/>
                </a:lnTo>
                <a:lnTo>
                  <a:pt x="233387" y="1363687"/>
                </a:lnTo>
                <a:lnTo>
                  <a:pt x="198894" y="1393494"/>
                </a:lnTo>
                <a:lnTo>
                  <a:pt x="166674" y="1425714"/>
                </a:lnTo>
                <a:lnTo>
                  <a:pt x="136867" y="1460207"/>
                </a:lnTo>
                <a:lnTo>
                  <a:pt x="109626" y="1496834"/>
                </a:lnTo>
                <a:lnTo>
                  <a:pt x="85051" y="1535455"/>
                </a:lnTo>
                <a:lnTo>
                  <a:pt x="63322" y="1575930"/>
                </a:lnTo>
                <a:lnTo>
                  <a:pt x="44538" y="1618132"/>
                </a:lnTo>
                <a:lnTo>
                  <a:pt x="28879" y="1661922"/>
                </a:lnTo>
                <a:lnTo>
                  <a:pt x="16446" y="1707159"/>
                </a:lnTo>
                <a:lnTo>
                  <a:pt x="7404" y="1753692"/>
                </a:lnTo>
                <a:lnTo>
                  <a:pt x="1866" y="1801393"/>
                </a:lnTo>
                <a:lnTo>
                  <a:pt x="0" y="1850136"/>
                </a:lnTo>
                <a:lnTo>
                  <a:pt x="0" y="4344924"/>
                </a:lnTo>
                <a:lnTo>
                  <a:pt x="1866" y="4393654"/>
                </a:lnTo>
                <a:lnTo>
                  <a:pt x="7404" y="4441355"/>
                </a:lnTo>
                <a:lnTo>
                  <a:pt x="16446" y="4487888"/>
                </a:lnTo>
                <a:lnTo>
                  <a:pt x="28879" y="4533125"/>
                </a:lnTo>
                <a:lnTo>
                  <a:pt x="44538" y="4576915"/>
                </a:lnTo>
                <a:lnTo>
                  <a:pt x="63322" y="4619117"/>
                </a:lnTo>
                <a:lnTo>
                  <a:pt x="85051" y="4659592"/>
                </a:lnTo>
                <a:lnTo>
                  <a:pt x="109626" y="4698212"/>
                </a:lnTo>
                <a:lnTo>
                  <a:pt x="136867" y="4734839"/>
                </a:lnTo>
                <a:lnTo>
                  <a:pt x="166674" y="4769332"/>
                </a:lnTo>
                <a:lnTo>
                  <a:pt x="198894" y="4801552"/>
                </a:lnTo>
                <a:lnTo>
                  <a:pt x="233387" y="4831359"/>
                </a:lnTo>
                <a:lnTo>
                  <a:pt x="270014" y="4858601"/>
                </a:lnTo>
                <a:lnTo>
                  <a:pt x="308635" y="4883175"/>
                </a:lnTo>
                <a:lnTo>
                  <a:pt x="349110" y="4904905"/>
                </a:lnTo>
                <a:lnTo>
                  <a:pt x="391312" y="4923688"/>
                </a:lnTo>
                <a:lnTo>
                  <a:pt x="435102" y="4939347"/>
                </a:lnTo>
                <a:lnTo>
                  <a:pt x="480339" y="4951781"/>
                </a:lnTo>
                <a:lnTo>
                  <a:pt x="526872" y="4960823"/>
                </a:lnTo>
                <a:lnTo>
                  <a:pt x="574573" y="4966360"/>
                </a:lnTo>
                <a:lnTo>
                  <a:pt x="623316" y="4968227"/>
                </a:lnTo>
                <a:lnTo>
                  <a:pt x="3131820" y="4968227"/>
                </a:lnTo>
                <a:lnTo>
                  <a:pt x="3180562" y="4966360"/>
                </a:lnTo>
                <a:lnTo>
                  <a:pt x="3228289" y="4960823"/>
                </a:lnTo>
                <a:lnTo>
                  <a:pt x="3274872" y="4951781"/>
                </a:lnTo>
                <a:lnTo>
                  <a:pt x="3320161" y="4939347"/>
                </a:lnTo>
                <a:lnTo>
                  <a:pt x="3364026" y="4923688"/>
                </a:lnTo>
                <a:lnTo>
                  <a:pt x="3406305" y="4904905"/>
                </a:lnTo>
                <a:lnTo>
                  <a:pt x="3446881" y="4883175"/>
                </a:lnTo>
                <a:lnTo>
                  <a:pt x="3485604" y="4858601"/>
                </a:lnTo>
                <a:lnTo>
                  <a:pt x="3522345" y="4831359"/>
                </a:lnTo>
                <a:lnTo>
                  <a:pt x="3556939" y="4801552"/>
                </a:lnTo>
                <a:lnTo>
                  <a:pt x="3589261" y="4769332"/>
                </a:lnTo>
                <a:lnTo>
                  <a:pt x="3619169" y="4734839"/>
                </a:lnTo>
                <a:lnTo>
                  <a:pt x="3646538" y="4698212"/>
                </a:lnTo>
                <a:lnTo>
                  <a:pt x="3671201" y="4659592"/>
                </a:lnTo>
                <a:lnTo>
                  <a:pt x="3693033" y="4619117"/>
                </a:lnTo>
                <a:lnTo>
                  <a:pt x="3711879" y="4576915"/>
                </a:lnTo>
                <a:lnTo>
                  <a:pt x="3727627" y="4533125"/>
                </a:lnTo>
                <a:lnTo>
                  <a:pt x="3740112" y="4487888"/>
                </a:lnTo>
                <a:lnTo>
                  <a:pt x="3749205" y="4441355"/>
                </a:lnTo>
                <a:lnTo>
                  <a:pt x="3754767" y="4393654"/>
                </a:lnTo>
                <a:lnTo>
                  <a:pt x="3756660" y="4344924"/>
                </a:lnTo>
                <a:lnTo>
                  <a:pt x="3756660" y="1850136"/>
                </a:lnTo>
                <a:close/>
              </a:path>
            </a:pathLst>
          </a:custGeom>
          <a:solidFill>
            <a:srgbClr val="E2EF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0235" y="1195796"/>
            <a:ext cx="1101725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latin typeface="Calibri"/>
                <a:cs typeface="Calibri"/>
              </a:rPr>
              <a:t>PROBLEM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33059" y="2665012"/>
            <a:ext cx="2338070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latin typeface="Calibri"/>
                <a:cs typeface="Calibri"/>
              </a:rPr>
              <a:t>RECOMMENDATIONS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590" y="1233938"/>
            <a:ext cx="1045844" cy="340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latin typeface="Calibri"/>
                <a:cs typeface="Calibri"/>
              </a:rPr>
              <a:t>INSIGHTS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3294" y="1592063"/>
            <a:ext cx="162306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latin typeface="Calibri"/>
                <a:cs typeface="Calibri"/>
              </a:rPr>
              <a:t>No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Job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satisfaction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0313" y="3222775"/>
            <a:ext cx="3409950" cy="2313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8920" indent="-7620" algn="just">
              <a:lnSpc>
                <a:spcPct val="100000"/>
              </a:lnSpc>
              <a:spcBef>
                <a:spcPts val="100"/>
              </a:spcBef>
              <a:buSzPct val="91304"/>
              <a:buFont typeface="Times New Roman"/>
              <a:buChar char="•"/>
              <a:tabLst>
                <a:tab pos="63500" algn="l"/>
              </a:tabLst>
            </a:pPr>
            <a:r>
              <a:rPr sz="1150" b="1" dirty="0">
                <a:latin typeface="Times New Roman"/>
                <a:cs typeface="Times New Roman"/>
              </a:rPr>
              <a:t>	Flexible</a:t>
            </a:r>
            <a:r>
              <a:rPr sz="1150" b="1" spc="-75" dirty="0">
                <a:latin typeface="Times New Roman"/>
                <a:cs typeface="Times New Roman"/>
              </a:rPr>
              <a:t> </a:t>
            </a:r>
            <a:r>
              <a:rPr sz="1150" b="1" spc="-10" dirty="0">
                <a:latin typeface="Times New Roman"/>
                <a:cs typeface="Times New Roman"/>
              </a:rPr>
              <a:t>Work</a:t>
            </a:r>
            <a:r>
              <a:rPr sz="1150" b="1" spc="-50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Options</a:t>
            </a:r>
            <a:r>
              <a:rPr sz="1150" b="1" spc="-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–</a:t>
            </a:r>
            <a:r>
              <a:rPr sz="1150" spc="-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Offer</a:t>
            </a:r>
            <a:r>
              <a:rPr sz="1150" spc="-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remote/hybrid</a:t>
            </a:r>
            <a:r>
              <a:rPr sz="1150" spc="-30" dirty="0">
                <a:latin typeface="Times New Roman"/>
                <a:cs typeface="Times New Roman"/>
              </a:rPr>
              <a:t> </a:t>
            </a:r>
            <a:r>
              <a:rPr sz="1150" spc="-20" dirty="0">
                <a:latin typeface="Times New Roman"/>
                <a:cs typeface="Times New Roman"/>
              </a:rPr>
              <a:t>work </a:t>
            </a:r>
            <a:r>
              <a:rPr sz="1150" dirty="0">
                <a:latin typeface="Times New Roman"/>
                <a:cs typeface="Times New Roman"/>
              </a:rPr>
              <a:t>models</a:t>
            </a:r>
            <a:r>
              <a:rPr sz="1150" spc="-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to</a:t>
            </a:r>
            <a:r>
              <a:rPr sz="1150" spc="-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support</a:t>
            </a:r>
            <a:r>
              <a:rPr sz="1150" spc="-5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Times New Roman"/>
                <a:cs typeface="Times New Roman"/>
              </a:rPr>
              <a:t>work-</a:t>
            </a:r>
            <a:r>
              <a:rPr sz="1150" dirty="0">
                <a:latin typeface="Times New Roman"/>
                <a:cs typeface="Times New Roman"/>
              </a:rPr>
              <a:t>life </a:t>
            </a:r>
            <a:r>
              <a:rPr sz="1150" spc="-10" dirty="0">
                <a:latin typeface="Times New Roman"/>
                <a:cs typeface="Times New Roman"/>
              </a:rPr>
              <a:t>balance.</a:t>
            </a:r>
            <a:endParaRPr sz="1150">
              <a:latin typeface="Times New Roman"/>
              <a:cs typeface="Times New Roman"/>
            </a:endParaRPr>
          </a:p>
          <a:p>
            <a:pPr marL="12700" marR="321945" indent="-7620" algn="just">
              <a:lnSpc>
                <a:spcPct val="100400"/>
              </a:lnSpc>
              <a:spcBef>
                <a:spcPts val="5"/>
              </a:spcBef>
              <a:buSzPct val="91304"/>
              <a:buFont typeface="Times New Roman"/>
              <a:buChar char="•"/>
              <a:tabLst>
                <a:tab pos="63500" algn="l"/>
              </a:tabLst>
            </a:pPr>
            <a:r>
              <a:rPr sz="1150" b="1" dirty="0">
                <a:latin typeface="Times New Roman"/>
                <a:cs typeface="Times New Roman"/>
              </a:rPr>
              <a:t>	Career</a:t>
            </a:r>
            <a:r>
              <a:rPr sz="1150" b="1" spc="-35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Growth</a:t>
            </a:r>
            <a:r>
              <a:rPr sz="1150" b="1" spc="-35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&amp;</a:t>
            </a:r>
            <a:r>
              <a:rPr sz="1150" b="1" spc="-25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Learning</a:t>
            </a:r>
            <a:r>
              <a:rPr sz="1150" b="1" spc="-1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–</a:t>
            </a:r>
            <a:r>
              <a:rPr sz="1150" spc="-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Provide</a:t>
            </a:r>
            <a:r>
              <a:rPr sz="1150" spc="-25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Times New Roman"/>
                <a:cs typeface="Times New Roman"/>
              </a:rPr>
              <a:t>continuous </a:t>
            </a:r>
            <a:r>
              <a:rPr sz="1150" dirty="0">
                <a:latin typeface="Times New Roman"/>
                <a:cs typeface="Times New Roman"/>
              </a:rPr>
              <a:t>learning</a:t>
            </a:r>
            <a:r>
              <a:rPr sz="1150" spc="-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opportunities,</a:t>
            </a:r>
            <a:r>
              <a:rPr sz="1150" spc="-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mentorship,</a:t>
            </a:r>
            <a:r>
              <a:rPr sz="1150" spc="-1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and</a:t>
            </a:r>
            <a:r>
              <a:rPr sz="1150" spc="-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clear</a:t>
            </a:r>
            <a:r>
              <a:rPr sz="1150" spc="-35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Times New Roman"/>
                <a:cs typeface="Times New Roman"/>
              </a:rPr>
              <a:t>career progression.</a:t>
            </a:r>
            <a:endParaRPr sz="1150">
              <a:latin typeface="Times New Roman"/>
              <a:cs typeface="Times New Roman"/>
            </a:endParaRPr>
          </a:p>
          <a:p>
            <a:pPr marL="12700" marR="147320" indent="-7620">
              <a:lnSpc>
                <a:spcPts val="1390"/>
              </a:lnSpc>
              <a:spcBef>
                <a:spcPts val="40"/>
              </a:spcBef>
              <a:buSzPct val="91304"/>
              <a:buFont typeface="Times New Roman"/>
              <a:buChar char="•"/>
              <a:tabLst>
                <a:tab pos="63500" algn="l"/>
              </a:tabLst>
            </a:pPr>
            <a:r>
              <a:rPr sz="1150" b="1" dirty="0">
                <a:latin typeface="Times New Roman"/>
                <a:cs typeface="Times New Roman"/>
              </a:rPr>
              <a:t>	Fair</a:t>
            </a:r>
            <a:r>
              <a:rPr sz="1150" b="1" spc="-60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Compensation</a:t>
            </a:r>
            <a:r>
              <a:rPr sz="1150" b="1" spc="10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&amp;</a:t>
            </a:r>
            <a:r>
              <a:rPr sz="1150" b="1" spc="-25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Benefits</a:t>
            </a:r>
            <a:r>
              <a:rPr sz="1150" b="1" spc="-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–</a:t>
            </a:r>
            <a:r>
              <a:rPr sz="1150" spc="-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Ensure</a:t>
            </a:r>
            <a:r>
              <a:rPr sz="1150" spc="-5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Times New Roman"/>
                <a:cs typeface="Times New Roman"/>
              </a:rPr>
              <a:t>competitive </a:t>
            </a:r>
            <a:r>
              <a:rPr sz="1150" dirty="0">
                <a:latin typeface="Times New Roman"/>
                <a:cs typeface="Times New Roman"/>
              </a:rPr>
              <a:t>salaries,</a:t>
            </a:r>
            <a:r>
              <a:rPr sz="1150" spc="-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wellness</a:t>
            </a:r>
            <a:r>
              <a:rPr sz="1150" spc="-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programs,</a:t>
            </a:r>
            <a:r>
              <a:rPr sz="1150" spc="-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and</a:t>
            </a:r>
            <a:r>
              <a:rPr sz="1150" spc="-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financial</a:t>
            </a:r>
            <a:r>
              <a:rPr sz="1150" spc="-35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Times New Roman"/>
                <a:cs typeface="Times New Roman"/>
              </a:rPr>
              <a:t>stability.</a:t>
            </a:r>
            <a:endParaRPr sz="1150">
              <a:latin typeface="Times New Roman"/>
              <a:cs typeface="Times New Roman"/>
            </a:endParaRPr>
          </a:p>
          <a:p>
            <a:pPr marL="63500" indent="-58419">
              <a:lnSpc>
                <a:spcPts val="1335"/>
              </a:lnSpc>
              <a:buSzPct val="91304"/>
              <a:buFont typeface="Times New Roman"/>
              <a:buChar char="•"/>
              <a:tabLst>
                <a:tab pos="63500" algn="l"/>
              </a:tabLst>
            </a:pPr>
            <a:r>
              <a:rPr sz="1150" b="1" spc="-10" dirty="0">
                <a:latin typeface="Times New Roman"/>
                <a:cs typeface="Times New Roman"/>
              </a:rPr>
              <a:t>Purpose-</a:t>
            </a:r>
            <a:r>
              <a:rPr sz="1150" b="1" dirty="0">
                <a:latin typeface="Times New Roman"/>
                <a:cs typeface="Times New Roman"/>
              </a:rPr>
              <a:t>Driven</a:t>
            </a:r>
            <a:r>
              <a:rPr sz="1150" b="1" spc="-35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Work</a:t>
            </a:r>
            <a:r>
              <a:rPr sz="1150" b="1" spc="-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–</a:t>
            </a:r>
            <a:r>
              <a:rPr sz="1150" spc="-7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Align</a:t>
            </a:r>
            <a:r>
              <a:rPr sz="1150" spc="-1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roles</a:t>
            </a:r>
            <a:r>
              <a:rPr sz="1150" spc="-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with</a:t>
            </a:r>
            <a:r>
              <a:rPr sz="1150" spc="-1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social</a:t>
            </a:r>
            <a:r>
              <a:rPr sz="1150" spc="-2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Times New Roman"/>
                <a:cs typeface="Times New Roman"/>
              </a:rPr>
              <a:t>impact,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150" spc="-10" dirty="0">
                <a:latin typeface="Times New Roman"/>
                <a:cs typeface="Times New Roman"/>
              </a:rPr>
              <a:t>sustainability,</a:t>
            </a:r>
            <a:r>
              <a:rPr sz="1150" spc="-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and</a:t>
            </a:r>
            <a:r>
              <a:rPr sz="1150" spc="-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meaningful</a:t>
            </a:r>
            <a:r>
              <a:rPr sz="1150" spc="-10" dirty="0">
                <a:latin typeface="Times New Roman"/>
                <a:cs typeface="Times New Roman"/>
              </a:rPr>
              <a:t> contributions.</a:t>
            </a:r>
            <a:endParaRPr sz="1150">
              <a:latin typeface="Times New Roman"/>
              <a:cs typeface="Times New Roman"/>
            </a:endParaRPr>
          </a:p>
          <a:p>
            <a:pPr marL="12700" marR="87630" indent="-7620">
              <a:lnSpc>
                <a:spcPts val="1390"/>
              </a:lnSpc>
              <a:spcBef>
                <a:spcPts val="40"/>
              </a:spcBef>
              <a:buSzPct val="91304"/>
              <a:buFont typeface="Times New Roman"/>
              <a:buChar char="•"/>
              <a:tabLst>
                <a:tab pos="63500" algn="l"/>
              </a:tabLst>
            </a:pPr>
            <a:r>
              <a:rPr sz="1150" b="1" dirty="0">
                <a:latin typeface="Times New Roman"/>
                <a:cs typeface="Times New Roman"/>
              </a:rPr>
              <a:t>	Inclusive</a:t>
            </a:r>
            <a:r>
              <a:rPr sz="1150" b="1" spc="-25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&amp;</a:t>
            </a:r>
            <a:r>
              <a:rPr sz="1150" b="1" spc="-35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Positive</a:t>
            </a:r>
            <a:r>
              <a:rPr sz="1150" b="1" spc="-65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Work</a:t>
            </a:r>
            <a:r>
              <a:rPr sz="1150" b="1" spc="-35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Culture</a:t>
            </a:r>
            <a:r>
              <a:rPr sz="1150" b="1" spc="-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–</a:t>
            </a:r>
            <a:r>
              <a:rPr sz="1150" spc="-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Foster</a:t>
            </a:r>
            <a:r>
              <a:rPr sz="1150" spc="-2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Times New Roman"/>
                <a:cs typeface="Times New Roman"/>
              </a:rPr>
              <a:t>diversity, </a:t>
            </a:r>
            <a:r>
              <a:rPr sz="1150" dirty="0">
                <a:latin typeface="Times New Roman"/>
                <a:cs typeface="Times New Roman"/>
              </a:rPr>
              <a:t>mental</a:t>
            </a:r>
            <a:r>
              <a:rPr sz="1150" spc="-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health</a:t>
            </a:r>
            <a:r>
              <a:rPr sz="1150" spc="-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support,</a:t>
            </a:r>
            <a:r>
              <a:rPr sz="1150" spc="-1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and</a:t>
            </a:r>
            <a:r>
              <a:rPr sz="1150" spc="-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transparent</a:t>
            </a:r>
            <a:r>
              <a:rPr sz="1150" spc="-25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Times New Roman"/>
                <a:cs typeface="Times New Roman"/>
              </a:rPr>
              <a:t>communication.</a:t>
            </a:r>
            <a:endParaRPr sz="1150">
              <a:latin typeface="Times New Roman"/>
              <a:cs typeface="Times New Roman"/>
            </a:endParaRPr>
          </a:p>
          <a:p>
            <a:pPr marL="63500" indent="-58419">
              <a:lnSpc>
                <a:spcPts val="1335"/>
              </a:lnSpc>
              <a:buSzPct val="91304"/>
              <a:buFont typeface="Times New Roman"/>
              <a:buChar char="•"/>
              <a:tabLst>
                <a:tab pos="63500" algn="l"/>
              </a:tabLst>
            </a:pPr>
            <a:r>
              <a:rPr sz="1150" b="1" dirty="0">
                <a:latin typeface="Times New Roman"/>
                <a:cs typeface="Times New Roman"/>
              </a:rPr>
              <a:t>Use</a:t>
            </a:r>
            <a:r>
              <a:rPr sz="1150" b="1" spc="-10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of</a:t>
            </a:r>
            <a:r>
              <a:rPr sz="1150" b="1" spc="-25" dirty="0">
                <a:latin typeface="Times New Roman"/>
                <a:cs typeface="Times New Roman"/>
              </a:rPr>
              <a:t> </a:t>
            </a:r>
            <a:r>
              <a:rPr sz="1150" b="1" spc="-10" dirty="0">
                <a:latin typeface="Times New Roman"/>
                <a:cs typeface="Times New Roman"/>
              </a:rPr>
              <a:t>Technology</a:t>
            </a:r>
            <a:r>
              <a:rPr sz="1150" b="1" spc="-1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–</a:t>
            </a:r>
            <a:r>
              <a:rPr sz="1150" spc="-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Provide</a:t>
            </a:r>
            <a:r>
              <a:rPr sz="1150" spc="-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modern</a:t>
            </a:r>
            <a:r>
              <a:rPr sz="1150" spc="-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digital</a:t>
            </a:r>
            <a:r>
              <a:rPr sz="1150" spc="-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tools</a:t>
            </a:r>
            <a:r>
              <a:rPr sz="1150" spc="-15" dirty="0">
                <a:latin typeface="Times New Roman"/>
                <a:cs typeface="Times New Roman"/>
              </a:rPr>
              <a:t> </a:t>
            </a:r>
            <a:r>
              <a:rPr sz="1150" spc="-25" dirty="0">
                <a:latin typeface="Times New Roman"/>
                <a:cs typeface="Times New Roman"/>
              </a:rPr>
              <a:t>and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150" dirty="0">
                <a:latin typeface="Times New Roman"/>
                <a:cs typeface="Times New Roman"/>
              </a:rPr>
              <a:t>automation</a:t>
            </a:r>
            <a:r>
              <a:rPr sz="1150" spc="-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to</a:t>
            </a:r>
            <a:r>
              <a:rPr sz="1150" spc="-1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enhance</a:t>
            </a:r>
            <a:r>
              <a:rPr sz="1150" spc="-2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Times New Roman"/>
                <a:cs typeface="Times New Roman"/>
              </a:rPr>
              <a:t>productivity</a:t>
            </a:r>
            <a:endParaRPr sz="1150">
              <a:latin typeface="Times New Roman"/>
              <a:cs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5E5FB4-4226-4873-A171-7CBBB3EB4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06" y="2210553"/>
            <a:ext cx="3243793" cy="289484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336" y="1935480"/>
              <a:ext cx="7552944" cy="4014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2" y="2689347"/>
            <a:ext cx="7130415" cy="1685289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 indent="2059939">
              <a:lnSpc>
                <a:spcPts val="6530"/>
              </a:lnSpc>
              <a:spcBef>
                <a:spcPts val="204"/>
              </a:spcBef>
            </a:pPr>
            <a:r>
              <a:rPr sz="5450" dirty="0">
                <a:solidFill>
                  <a:srgbClr val="0C0C0C"/>
                </a:solidFill>
              </a:rPr>
              <a:t>STAGE</a:t>
            </a:r>
            <a:r>
              <a:rPr sz="5450" spc="-310" dirty="0">
                <a:solidFill>
                  <a:srgbClr val="0C0C0C"/>
                </a:solidFill>
              </a:rPr>
              <a:t> </a:t>
            </a:r>
            <a:r>
              <a:rPr sz="5450" spc="200" dirty="0">
                <a:solidFill>
                  <a:srgbClr val="0C0C0C"/>
                </a:solidFill>
              </a:rPr>
              <a:t>1: </a:t>
            </a:r>
            <a:r>
              <a:rPr sz="5450" spc="-275" dirty="0">
                <a:solidFill>
                  <a:srgbClr val="0C0C0C"/>
                </a:solidFill>
              </a:rPr>
              <a:t>PROBLEM</a:t>
            </a:r>
            <a:r>
              <a:rPr sz="5450" spc="-40" dirty="0">
                <a:solidFill>
                  <a:srgbClr val="0C0C0C"/>
                </a:solidFill>
              </a:rPr>
              <a:t> </a:t>
            </a:r>
            <a:r>
              <a:rPr sz="5450" spc="-185" dirty="0">
                <a:solidFill>
                  <a:srgbClr val="0C0C0C"/>
                </a:solidFill>
              </a:rPr>
              <a:t>STATEMENT</a:t>
            </a:r>
            <a:endParaRPr sz="54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object 4"/>
            <p:cNvSpPr/>
            <p:nvPr/>
          </p:nvSpPr>
          <p:spPr>
            <a:xfrm>
              <a:off x="170687" y="1495044"/>
              <a:ext cx="4448810" cy="4610100"/>
            </a:xfrm>
            <a:custGeom>
              <a:avLst/>
              <a:gdLst/>
              <a:ahLst/>
              <a:cxnLst/>
              <a:rect l="l" t="t" r="r" b="b"/>
              <a:pathLst>
                <a:path w="4448810" h="4610100">
                  <a:moveTo>
                    <a:pt x="3706367" y="4610099"/>
                  </a:moveTo>
                  <a:lnTo>
                    <a:pt x="742187" y="4610099"/>
                  </a:lnTo>
                  <a:lnTo>
                    <a:pt x="693382" y="4608521"/>
                  </a:lnTo>
                  <a:lnTo>
                    <a:pt x="645421" y="4603851"/>
                  </a:lnTo>
                  <a:lnTo>
                    <a:pt x="598401" y="4596187"/>
                  </a:lnTo>
                  <a:lnTo>
                    <a:pt x="552420" y="4585626"/>
                  </a:lnTo>
                  <a:lnTo>
                    <a:pt x="507577" y="4572268"/>
                  </a:lnTo>
                  <a:lnTo>
                    <a:pt x="463968" y="4556208"/>
                  </a:lnTo>
                  <a:lnTo>
                    <a:pt x="421692" y="4537545"/>
                  </a:lnTo>
                  <a:lnTo>
                    <a:pt x="380846" y="4516377"/>
                  </a:lnTo>
                  <a:lnTo>
                    <a:pt x="341528" y="4492802"/>
                  </a:lnTo>
                  <a:lnTo>
                    <a:pt x="303836" y="4466917"/>
                  </a:lnTo>
                  <a:lnTo>
                    <a:pt x="267868" y="4438819"/>
                  </a:lnTo>
                  <a:lnTo>
                    <a:pt x="233720" y="4408607"/>
                  </a:lnTo>
                  <a:lnTo>
                    <a:pt x="201492" y="4376379"/>
                  </a:lnTo>
                  <a:lnTo>
                    <a:pt x="171280" y="4342231"/>
                  </a:lnTo>
                  <a:lnTo>
                    <a:pt x="143182" y="4306263"/>
                  </a:lnTo>
                  <a:lnTo>
                    <a:pt x="117297" y="4268571"/>
                  </a:lnTo>
                  <a:lnTo>
                    <a:pt x="93721" y="4229253"/>
                  </a:lnTo>
                  <a:lnTo>
                    <a:pt x="72554" y="4188407"/>
                  </a:lnTo>
                  <a:lnTo>
                    <a:pt x="53891" y="4146131"/>
                  </a:lnTo>
                  <a:lnTo>
                    <a:pt x="37831" y="4102522"/>
                  </a:lnTo>
                  <a:lnTo>
                    <a:pt x="24472" y="4057679"/>
                  </a:lnTo>
                  <a:lnTo>
                    <a:pt x="13912" y="4011698"/>
                  </a:lnTo>
                  <a:lnTo>
                    <a:pt x="6248" y="3964678"/>
                  </a:lnTo>
                  <a:lnTo>
                    <a:pt x="1578" y="3916717"/>
                  </a:lnTo>
                  <a:lnTo>
                    <a:pt x="0" y="3867912"/>
                  </a:lnTo>
                  <a:lnTo>
                    <a:pt x="0" y="742187"/>
                  </a:lnTo>
                  <a:lnTo>
                    <a:pt x="1578" y="693382"/>
                  </a:lnTo>
                  <a:lnTo>
                    <a:pt x="6248" y="645421"/>
                  </a:lnTo>
                  <a:lnTo>
                    <a:pt x="13912" y="598401"/>
                  </a:lnTo>
                  <a:lnTo>
                    <a:pt x="24472" y="552420"/>
                  </a:lnTo>
                  <a:lnTo>
                    <a:pt x="37831" y="507577"/>
                  </a:lnTo>
                  <a:lnTo>
                    <a:pt x="53891" y="463968"/>
                  </a:lnTo>
                  <a:lnTo>
                    <a:pt x="72554" y="421692"/>
                  </a:lnTo>
                  <a:lnTo>
                    <a:pt x="93721" y="380846"/>
                  </a:lnTo>
                  <a:lnTo>
                    <a:pt x="117297" y="341528"/>
                  </a:lnTo>
                  <a:lnTo>
                    <a:pt x="143182" y="303836"/>
                  </a:lnTo>
                  <a:lnTo>
                    <a:pt x="171280" y="267868"/>
                  </a:lnTo>
                  <a:lnTo>
                    <a:pt x="201492" y="233720"/>
                  </a:lnTo>
                  <a:lnTo>
                    <a:pt x="233720" y="201492"/>
                  </a:lnTo>
                  <a:lnTo>
                    <a:pt x="267868" y="171280"/>
                  </a:lnTo>
                  <a:lnTo>
                    <a:pt x="303836" y="143182"/>
                  </a:lnTo>
                  <a:lnTo>
                    <a:pt x="341528" y="117297"/>
                  </a:lnTo>
                  <a:lnTo>
                    <a:pt x="380846" y="93721"/>
                  </a:lnTo>
                  <a:lnTo>
                    <a:pt x="421692" y="72554"/>
                  </a:lnTo>
                  <a:lnTo>
                    <a:pt x="463968" y="53891"/>
                  </a:lnTo>
                  <a:lnTo>
                    <a:pt x="507577" y="37831"/>
                  </a:lnTo>
                  <a:lnTo>
                    <a:pt x="552420" y="24472"/>
                  </a:lnTo>
                  <a:lnTo>
                    <a:pt x="598401" y="13912"/>
                  </a:lnTo>
                  <a:lnTo>
                    <a:pt x="645421" y="6248"/>
                  </a:lnTo>
                  <a:lnTo>
                    <a:pt x="693382" y="1578"/>
                  </a:lnTo>
                  <a:lnTo>
                    <a:pt x="742187" y="0"/>
                  </a:lnTo>
                  <a:lnTo>
                    <a:pt x="3706367" y="0"/>
                  </a:lnTo>
                  <a:lnTo>
                    <a:pt x="3755173" y="1578"/>
                  </a:lnTo>
                  <a:lnTo>
                    <a:pt x="3803134" y="6248"/>
                  </a:lnTo>
                  <a:lnTo>
                    <a:pt x="3850154" y="13912"/>
                  </a:lnTo>
                  <a:lnTo>
                    <a:pt x="3896135" y="24472"/>
                  </a:lnTo>
                  <a:lnTo>
                    <a:pt x="3940978" y="37831"/>
                  </a:lnTo>
                  <a:lnTo>
                    <a:pt x="3984587" y="53891"/>
                  </a:lnTo>
                  <a:lnTo>
                    <a:pt x="4026863" y="72554"/>
                  </a:lnTo>
                  <a:lnTo>
                    <a:pt x="4067709" y="93721"/>
                  </a:lnTo>
                  <a:lnTo>
                    <a:pt x="4107027" y="117297"/>
                  </a:lnTo>
                  <a:lnTo>
                    <a:pt x="4144719" y="143182"/>
                  </a:lnTo>
                  <a:lnTo>
                    <a:pt x="4180687" y="171280"/>
                  </a:lnTo>
                  <a:lnTo>
                    <a:pt x="4214835" y="201492"/>
                  </a:lnTo>
                  <a:lnTo>
                    <a:pt x="4247063" y="233720"/>
                  </a:lnTo>
                  <a:lnTo>
                    <a:pt x="4277275" y="267868"/>
                  </a:lnTo>
                  <a:lnTo>
                    <a:pt x="4305373" y="303836"/>
                  </a:lnTo>
                  <a:lnTo>
                    <a:pt x="4331258" y="341528"/>
                  </a:lnTo>
                  <a:lnTo>
                    <a:pt x="4354834" y="380846"/>
                  </a:lnTo>
                  <a:lnTo>
                    <a:pt x="4376002" y="421692"/>
                  </a:lnTo>
                  <a:lnTo>
                    <a:pt x="4394664" y="463968"/>
                  </a:lnTo>
                  <a:lnTo>
                    <a:pt x="4410724" y="507577"/>
                  </a:lnTo>
                  <a:lnTo>
                    <a:pt x="4424083" y="552420"/>
                  </a:lnTo>
                  <a:lnTo>
                    <a:pt x="4434643" y="598401"/>
                  </a:lnTo>
                  <a:lnTo>
                    <a:pt x="4442307" y="645421"/>
                  </a:lnTo>
                  <a:lnTo>
                    <a:pt x="4446977" y="693382"/>
                  </a:lnTo>
                  <a:lnTo>
                    <a:pt x="4448556" y="742187"/>
                  </a:lnTo>
                  <a:lnTo>
                    <a:pt x="4448556" y="3867912"/>
                  </a:lnTo>
                  <a:lnTo>
                    <a:pt x="4446977" y="3916717"/>
                  </a:lnTo>
                  <a:lnTo>
                    <a:pt x="4442307" y="3964678"/>
                  </a:lnTo>
                  <a:lnTo>
                    <a:pt x="4434643" y="4011698"/>
                  </a:lnTo>
                  <a:lnTo>
                    <a:pt x="4424083" y="4057679"/>
                  </a:lnTo>
                  <a:lnTo>
                    <a:pt x="4410724" y="4102522"/>
                  </a:lnTo>
                  <a:lnTo>
                    <a:pt x="4394664" y="4146131"/>
                  </a:lnTo>
                  <a:lnTo>
                    <a:pt x="4376002" y="4188407"/>
                  </a:lnTo>
                  <a:lnTo>
                    <a:pt x="4354834" y="4229253"/>
                  </a:lnTo>
                  <a:lnTo>
                    <a:pt x="4331258" y="4268571"/>
                  </a:lnTo>
                  <a:lnTo>
                    <a:pt x="4305373" y="4306263"/>
                  </a:lnTo>
                  <a:lnTo>
                    <a:pt x="4277275" y="4342231"/>
                  </a:lnTo>
                  <a:lnTo>
                    <a:pt x="4247063" y="4376379"/>
                  </a:lnTo>
                  <a:lnTo>
                    <a:pt x="4214835" y="4408607"/>
                  </a:lnTo>
                  <a:lnTo>
                    <a:pt x="4180687" y="4438819"/>
                  </a:lnTo>
                  <a:lnTo>
                    <a:pt x="4144719" y="4466917"/>
                  </a:lnTo>
                  <a:lnTo>
                    <a:pt x="4107027" y="4492802"/>
                  </a:lnTo>
                  <a:lnTo>
                    <a:pt x="4067709" y="4516377"/>
                  </a:lnTo>
                  <a:lnTo>
                    <a:pt x="4026863" y="4537545"/>
                  </a:lnTo>
                  <a:lnTo>
                    <a:pt x="3984587" y="4556208"/>
                  </a:lnTo>
                  <a:lnTo>
                    <a:pt x="3940978" y="4572268"/>
                  </a:lnTo>
                  <a:lnTo>
                    <a:pt x="3896135" y="4585626"/>
                  </a:lnTo>
                  <a:lnTo>
                    <a:pt x="3850154" y="4596187"/>
                  </a:lnTo>
                  <a:lnTo>
                    <a:pt x="3803134" y="4603851"/>
                  </a:lnTo>
                  <a:lnTo>
                    <a:pt x="3755173" y="4608521"/>
                  </a:lnTo>
                  <a:lnTo>
                    <a:pt x="3706367" y="4610099"/>
                  </a:lnTo>
                  <a:close/>
                </a:path>
              </a:pathLst>
            </a:custGeom>
            <a:solidFill>
              <a:srgbClr val="E2EF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0687" y="1495044"/>
              <a:ext cx="4448810" cy="4610100"/>
            </a:xfrm>
            <a:custGeom>
              <a:avLst/>
              <a:gdLst/>
              <a:ahLst/>
              <a:cxnLst/>
              <a:rect l="l" t="t" r="r" b="b"/>
              <a:pathLst>
                <a:path w="4448810" h="4610100">
                  <a:moveTo>
                    <a:pt x="0" y="742187"/>
                  </a:moveTo>
                  <a:lnTo>
                    <a:pt x="1578" y="693382"/>
                  </a:lnTo>
                  <a:lnTo>
                    <a:pt x="6248" y="645421"/>
                  </a:lnTo>
                  <a:lnTo>
                    <a:pt x="13912" y="598401"/>
                  </a:lnTo>
                  <a:lnTo>
                    <a:pt x="24472" y="552420"/>
                  </a:lnTo>
                  <a:lnTo>
                    <a:pt x="37831" y="507577"/>
                  </a:lnTo>
                  <a:lnTo>
                    <a:pt x="53891" y="463968"/>
                  </a:lnTo>
                  <a:lnTo>
                    <a:pt x="72554" y="421692"/>
                  </a:lnTo>
                  <a:lnTo>
                    <a:pt x="93721" y="380846"/>
                  </a:lnTo>
                  <a:lnTo>
                    <a:pt x="117297" y="341528"/>
                  </a:lnTo>
                  <a:lnTo>
                    <a:pt x="143182" y="303836"/>
                  </a:lnTo>
                  <a:lnTo>
                    <a:pt x="171280" y="267868"/>
                  </a:lnTo>
                  <a:lnTo>
                    <a:pt x="201492" y="233720"/>
                  </a:lnTo>
                  <a:lnTo>
                    <a:pt x="233720" y="201492"/>
                  </a:lnTo>
                  <a:lnTo>
                    <a:pt x="267868" y="171280"/>
                  </a:lnTo>
                  <a:lnTo>
                    <a:pt x="303836" y="143182"/>
                  </a:lnTo>
                  <a:lnTo>
                    <a:pt x="341528" y="117297"/>
                  </a:lnTo>
                  <a:lnTo>
                    <a:pt x="380846" y="93721"/>
                  </a:lnTo>
                  <a:lnTo>
                    <a:pt x="421692" y="72554"/>
                  </a:lnTo>
                  <a:lnTo>
                    <a:pt x="463968" y="53891"/>
                  </a:lnTo>
                  <a:lnTo>
                    <a:pt x="507577" y="37831"/>
                  </a:lnTo>
                  <a:lnTo>
                    <a:pt x="552420" y="24472"/>
                  </a:lnTo>
                  <a:lnTo>
                    <a:pt x="598401" y="13912"/>
                  </a:lnTo>
                  <a:lnTo>
                    <a:pt x="645421" y="6248"/>
                  </a:lnTo>
                  <a:lnTo>
                    <a:pt x="693382" y="1578"/>
                  </a:lnTo>
                  <a:lnTo>
                    <a:pt x="742187" y="0"/>
                  </a:lnTo>
                  <a:lnTo>
                    <a:pt x="3706367" y="0"/>
                  </a:lnTo>
                  <a:lnTo>
                    <a:pt x="3755173" y="1578"/>
                  </a:lnTo>
                  <a:lnTo>
                    <a:pt x="3803134" y="6248"/>
                  </a:lnTo>
                  <a:lnTo>
                    <a:pt x="3850154" y="13912"/>
                  </a:lnTo>
                  <a:lnTo>
                    <a:pt x="3896135" y="24472"/>
                  </a:lnTo>
                  <a:lnTo>
                    <a:pt x="3940978" y="37831"/>
                  </a:lnTo>
                  <a:lnTo>
                    <a:pt x="3984587" y="53891"/>
                  </a:lnTo>
                  <a:lnTo>
                    <a:pt x="4026863" y="72554"/>
                  </a:lnTo>
                  <a:lnTo>
                    <a:pt x="4067709" y="93721"/>
                  </a:lnTo>
                  <a:lnTo>
                    <a:pt x="4107027" y="117297"/>
                  </a:lnTo>
                  <a:lnTo>
                    <a:pt x="4144719" y="143182"/>
                  </a:lnTo>
                  <a:lnTo>
                    <a:pt x="4180687" y="171280"/>
                  </a:lnTo>
                  <a:lnTo>
                    <a:pt x="4214835" y="201492"/>
                  </a:lnTo>
                  <a:lnTo>
                    <a:pt x="4247063" y="233720"/>
                  </a:lnTo>
                  <a:lnTo>
                    <a:pt x="4277275" y="267868"/>
                  </a:lnTo>
                  <a:lnTo>
                    <a:pt x="4305373" y="303836"/>
                  </a:lnTo>
                  <a:lnTo>
                    <a:pt x="4331258" y="341528"/>
                  </a:lnTo>
                  <a:lnTo>
                    <a:pt x="4354834" y="380846"/>
                  </a:lnTo>
                  <a:lnTo>
                    <a:pt x="4376002" y="421692"/>
                  </a:lnTo>
                  <a:lnTo>
                    <a:pt x="4394664" y="463968"/>
                  </a:lnTo>
                  <a:lnTo>
                    <a:pt x="4410724" y="507577"/>
                  </a:lnTo>
                  <a:lnTo>
                    <a:pt x="4424083" y="552420"/>
                  </a:lnTo>
                  <a:lnTo>
                    <a:pt x="4434643" y="598401"/>
                  </a:lnTo>
                  <a:lnTo>
                    <a:pt x="4442307" y="645421"/>
                  </a:lnTo>
                  <a:lnTo>
                    <a:pt x="4446977" y="693382"/>
                  </a:lnTo>
                  <a:lnTo>
                    <a:pt x="4448556" y="742187"/>
                  </a:lnTo>
                  <a:lnTo>
                    <a:pt x="4448556" y="3867912"/>
                  </a:lnTo>
                  <a:lnTo>
                    <a:pt x="4446977" y="3916717"/>
                  </a:lnTo>
                  <a:lnTo>
                    <a:pt x="4442307" y="3964678"/>
                  </a:lnTo>
                  <a:lnTo>
                    <a:pt x="4434643" y="4011698"/>
                  </a:lnTo>
                  <a:lnTo>
                    <a:pt x="4424083" y="4057679"/>
                  </a:lnTo>
                  <a:lnTo>
                    <a:pt x="4410724" y="4102522"/>
                  </a:lnTo>
                  <a:lnTo>
                    <a:pt x="4394664" y="4146131"/>
                  </a:lnTo>
                  <a:lnTo>
                    <a:pt x="4376002" y="4188407"/>
                  </a:lnTo>
                  <a:lnTo>
                    <a:pt x="4354834" y="4229253"/>
                  </a:lnTo>
                  <a:lnTo>
                    <a:pt x="4331258" y="4268571"/>
                  </a:lnTo>
                  <a:lnTo>
                    <a:pt x="4305373" y="4306263"/>
                  </a:lnTo>
                  <a:lnTo>
                    <a:pt x="4277275" y="4342231"/>
                  </a:lnTo>
                  <a:lnTo>
                    <a:pt x="4247063" y="4376379"/>
                  </a:lnTo>
                  <a:lnTo>
                    <a:pt x="4214835" y="4408607"/>
                  </a:lnTo>
                  <a:lnTo>
                    <a:pt x="4180687" y="4438819"/>
                  </a:lnTo>
                  <a:lnTo>
                    <a:pt x="4144719" y="4466917"/>
                  </a:lnTo>
                  <a:lnTo>
                    <a:pt x="4107027" y="4492802"/>
                  </a:lnTo>
                  <a:lnTo>
                    <a:pt x="4067709" y="4516377"/>
                  </a:lnTo>
                  <a:lnTo>
                    <a:pt x="4026863" y="4537545"/>
                  </a:lnTo>
                  <a:lnTo>
                    <a:pt x="3984587" y="4556208"/>
                  </a:lnTo>
                  <a:lnTo>
                    <a:pt x="3940978" y="4572268"/>
                  </a:lnTo>
                  <a:lnTo>
                    <a:pt x="3896135" y="4585626"/>
                  </a:lnTo>
                  <a:lnTo>
                    <a:pt x="3850154" y="4596187"/>
                  </a:lnTo>
                  <a:lnTo>
                    <a:pt x="3803134" y="4603851"/>
                  </a:lnTo>
                  <a:lnTo>
                    <a:pt x="3755173" y="4608521"/>
                  </a:lnTo>
                  <a:lnTo>
                    <a:pt x="3706367" y="4610099"/>
                  </a:lnTo>
                  <a:lnTo>
                    <a:pt x="742187" y="4610099"/>
                  </a:lnTo>
                  <a:lnTo>
                    <a:pt x="693382" y="4608521"/>
                  </a:lnTo>
                  <a:lnTo>
                    <a:pt x="645421" y="4603851"/>
                  </a:lnTo>
                  <a:lnTo>
                    <a:pt x="598401" y="4596187"/>
                  </a:lnTo>
                  <a:lnTo>
                    <a:pt x="552420" y="4585626"/>
                  </a:lnTo>
                  <a:lnTo>
                    <a:pt x="507577" y="4572268"/>
                  </a:lnTo>
                  <a:lnTo>
                    <a:pt x="463968" y="4556208"/>
                  </a:lnTo>
                  <a:lnTo>
                    <a:pt x="421692" y="4537545"/>
                  </a:lnTo>
                  <a:lnTo>
                    <a:pt x="380846" y="4516377"/>
                  </a:lnTo>
                  <a:lnTo>
                    <a:pt x="341528" y="4492802"/>
                  </a:lnTo>
                  <a:lnTo>
                    <a:pt x="303836" y="4466917"/>
                  </a:lnTo>
                  <a:lnTo>
                    <a:pt x="267868" y="4438819"/>
                  </a:lnTo>
                  <a:lnTo>
                    <a:pt x="233720" y="4408607"/>
                  </a:lnTo>
                  <a:lnTo>
                    <a:pt x="201492" y="4376379"/>
                  </a:lnTo>
                  <a:lnTo>
                    <a:pt x="171280" y="4342231"/>
                  </a:lnTo>
                  <a:lnTo>
                    <a:pt x="143182" y="4306263"/>
                  </a:lnTo>
                  <a:lnTo>
                    <a:pt x="117297" y="4268571"/>
                  </a:lnTo>
                  <a:lnTo>
                    <a:pt x="93721" y="4229253"/>
                  </a:lnTo>
                  <a:lnTo>
                    <a:pt x="72554" y="4188407"/>
                  </a:lnTo>
                  <a:lnTo>
                    <a:pt x="53891" y="4146131"/>
                  </a:lnTo>
                  <a:lnTo>
                    <a:pt x="37831" y="4102522"/>
                  </a:lnTo>
                  <a:lnTo>
                    <a:pt x="24472" y="4057679"/>
                  </a:lnTo>
                  <a:lnTo>
                    <a:pt x="13912" y="4011698"/>
                  </a:lnTo>
                  <a:lnTo>
                    <a:pt x="6248" y="3964678"/>
                  </a:lnTo>
                  <a:lnTo>
                    <a:pt x="1578" y="3916717"/>
                  </a:lnTo>
                  <a:lnTo>
                    <a:pt x="0" y="3867912"/>
                  </a:lnTo>
                  <a:lnTo>
                    <a:pt x="0" y="742187"/>
                  </a:lnTo>
                  <a:close/>
                </a:path>
              </a:pathLst>
            </a:custGeom>
            <a:ln w="15240">
              <a:solidFill>
                <a:srgbClr val="D8F2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00828" y="2301240"/>
              <a:ext cx="4447540" cy="2528570"/>
            </a:xfrm>
            <a:custGeom>
              <a:avLst/>
              <a:gdLst/>
              <a:ahLst/>
              <a:cxnLst/>
              <a:rect l="l" t="t" r="r" b="b"/>
              <a:pathLst>
                <a:path w="4447540" h="2528570">
                  <a:moveTo>
                    <a:pt x="4026408" y="2528315"/>
                  </a:moveTo>
                  <a:lnTo>
                    <a:pt x="422148" y="2528315"/>
                  </a:lnTo>
                  <a:lnTo>
                    <a:pt x="372911" y="2525498"/>
                  </a:lnTo>
                  <a:lnTo>
                    <a:pt x="325345" y="2517252"/>
                  </a:lnTo>
                  <a:lnTo>
                    <a:pt x="279764" y="2503888"/>
                  </a:lnTo>
                  <a:lnTo>
                    <a:pt x="236486" y="2485715"/>
                  </a:lnTo>
                  <a:lnTo>
                    <a:pt x="195827" y="2463043"/>
                  </a:lnTo>
                  <a:lnTo>
                    <a:pt x="158105" y="2436182"/>
                  </a:lnTo>
                  <a:lnTo>
                    <a:pt x="123634" y="2405443"/>
                  </a:lnTo>
                  <a:lnTo>
                    <a:pt x="92732" y="2371135"/>
                  </a:lnTo>
                  <a:lnTo>
                    <a:pt x="65716" y="2333567"/>
                  </a:lnTo>
                  <a:lnTo>
                    <a:pt x="42903" y="2293051"/>
                  </a:lnTo>
                  <a:lnTo>
                    <a:pt x="24607" y="2249895"/>
                  </a:lnTo>
                  <a:lnTo>
                    <a:pt x="11147" y="2204410"/>
                  </a:lnTo>
                  <a:lnTo>
                    <a:pt x="2839" y="2156905"/>
                  </a:lnTo>
                  <a:lnTo>
                    <a:pt x="0" y="2107691"/>
                  </a:lnTo>
                  <a:lnTo>
                    <a:pt x="0" y="420624"/>
                  </a:lnTo>
                  <a:lnTo>
                    <a:pt x="2839" y="371410"/>
                  </a:lnTo>
                  <a:lnTo>
                    <a:pt x="11147" y="323905"/>
                  </a:lnTo>
                  <a:lnTo>
                    <a:pt x="24607" y="278420"/>
                  </a:lnTo>
                  <a:lnTo>
                    <a:pt x="42903" y="235264"/>
                  </a:lnTo>
                  <a:lnTo>
                    <a:pt x="65716" y="194748"/>
                  </a:lnTo>
                  <a:lnTo>
                    <a:pt x="92732" y="157180"/>
                  </a:lnTo>
                  <a:lnTo>
                    <a:pt x="123634" y="122872"/>
                  </a:lnTo>
                  <a:lnTo>
                    <a:pt x="158105" y="92133"/>
                  </a:lnTo>
                  <a:lnTo>
                    <a:pt x="195827" y="65272"/>
                  </a:lnTo>
                  <a:lnTo>
                    <a:pt x="236486" y="42600"/>
                  </a:lnTo>
                  <a:lnTo>
                    <a:pt x="279764" y="24427"/>
                  </a:lnTo>
                  <a:lnTo>
                    <a:pt x="325345" y="11063"/>
                  </a:lnTo>
                  <a:lnTo>
                    <a:pt x="372911" y="2817"/>
                  </a:lnTo>
                  <a:lnTo>
                    <a:pt x="422148" y="0"/>
                  </a:lnTo>
                  <a:lnTo>
                    <a:pt x="4026408" y="0"/>
                  </a:lnTo>
                  <a:lnTo>
                    <a:pt x="4075340" y="2817"/>
                  </a:lnTo>
                  <a:lnTo>
                    <a:pt x="4122646" y="11063"/>
                  </a:lnTo>
                  <a:lnTo>
                    <a:pt x="4168006" y="24427"/>
                  </a:lnTo>
                  <a:lnTo>
                    <a:pt x="4211100" y="42600"/>
                  </a:lnTo>
                  <a:lnTo>
                    <a:pt x="4251609" y="65272"/>
                  </a:lnTo>
                  <a:lnTo>
                    <a:pt x="4289211" y="92133"/>
                  </a:lnTo>
                  <a:lnTo>
                    <a:pt x="4323588" y="122872"/>
                  </a:lnTo>
                  <a:lnTo>
                    <a:pt x="4354419" y="157180"/>
                  </a:lnTo>
                  <a:lnTo>
                    <a:pt x="4381384" y="194748"/>
                  </a:lnTo>
                  <a:lnTo>
                    <a:pt x="4404164" y="235264"/>
                  </a:lnTo>
                  <a:lnTo>
                    <a:pt x="4422439" y="278420"/>
                  </a:lnTo>
                  <a:lnTo>
                    <a:pt x="4435888" y="323905"/>
                  </a:lnTo>
                  <a:lnTo>
                    <a:pt x="4444192" y="371410"/>
                  </a:lnTo>
                  <a:lnTo>
                    <a:pt x="4447032" y="420624"/>
                  </a:lnTo>
                  <a:lnTo>
                    <a:pt x="4447032" y="2107691"/>
                  </a:lnTo>
                  <a:lnTo>
                    <a:pt x="4444192" y="2156905"/>
                  </a:lnTo>
                  <a:lnTo>
                    <a:pt x="4435888" y="2204410"/>
                  </a:lnTo>
                  <a:lnTo>
                    <a:pt x="4422439" y="2249895"/>
                  </a:lnTo>
                  <a:lnTo>
                    <a:pt x="4404164" y="2293051"/>
                  </a:lnTo>
                  <a:lnTo>
                    <a:pt x="4381384" y="2333567"/>
                  </a:lnTo>
                  <a:lnTo>
                    <a:pt x="4354419" y="2371135"/>
                  </a:lnTo>
                  <a:lnTo>
                    <a:pt x="4323588" y="2405443"/>
                  </a:lnTo>
                  <a:lnTo>
                    <a:pt x="4289211" y="2436182"/>
                  </a:lnTo>
                  <a:lnTo>
                    <a:pt x="4251609" y="2463043"/>
                  </a:lnTo>
                  <a:lnTo>
                    <a:pt x="4211100" y="2485715"/>
                  </a:lnTo>
                  <a:lnTo>
                    <a:pt x="4168006" y="2503888"/>
                  </a:lnTo>
                  <a:lnTo>
                    <a:pt x="4122646" y="2517252"/>
                  </a:lnTo>
                  <a:lnTo>
                    <a:pt x="4075340" y="2525498"/>
                  </a:lnTo>
                  <a:lnTo>
                    <a:pt x="4026408" y="2528315"/>
                  </a:lnTo>
                  <a:close/>
                </a:path>
              </a:pathLst>
            </a:custGeom>
            <a:solidFill>
              <a:srgbClr val="E2EF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59095" y="1667255"/>
              <a:ext cx="0" cy="4305300"/>
            </a:xfrm>
            <a:custGeom>
              <a:avLst/>
              <a:gdLst/>
              <a:ahLst/>
              <a:cxnLst/>
              <a:rect l="l" t="t" r="r" b="b"/>
              <a:pathLst>
                <a:path h="4305300">
                  <a:moveTo>
                    <a:pt x="0" y="0"/>
                  </a:moveTo>
                  <a:lnTo>
                    <a:pt x="0" y="4305300"/>
                  </a:lnTo>
                </a:path>
              </a:pathLst>
            </a:custGeom>
            <a:ln w="3048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43855" y="6067044"/>
              <a:ext cx="30480" cy="44450"/>
            </a:xfrm>
            <a:custGeom>
              <a:avLst/>
              <a:gdLst/>
              <a:ahLst/>
              <a:cxnLst/>
              <a:rect l="l" t="t" r="r" b="b"/>
              <a:pathLst>
                <a:path w="30479" h="44450">
                  <a:moveTo>
                    <a:pt x="30480" y="44195"/>
                  </a:moveTo>
                  <a:lnTo>
                    <a:pt x="0" y="44195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44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83187" y="2462272"/>
            <a:ext cx="148209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b="1" dirty="0">
                <a:latin typeface="Calibri"/>
                <a:cs typeface="Calibri"/>
              </a:rPr>
              <a:t>Who</a:t>
            </a:r>
            <a:r>
              <a:rPr sz="1650" b="1" spc="-20" dirty="0">
                <a:latin typeface="Calibri"/>
                <a:cs typeface="Calibri"/>
              </a:rPr>
              <a:t> </a:t>
            </a:r>
            <a:r>
              <a:rPr sz="1650" b="1" dirty="0">
                <a:latin typeface="Calibri"/>
                <a:cs typeface="Calibri"/>
              </a:rPr>
              <a:t>is</a:t>
            </a:r>
            <a:r>
              <a:rPr sz="1650" b="1" spc="-5" dirty="0">
                <a:latin typeface="Calibri"/>
                <a:cs typeface="Calibri"/>
              </a:rPr>
              <a:t> </a:t>
            </a:r>
            <a:r>
              <a:rPr sz="1650" b="1" spc="-10" dirty="0">
                <a:latin typeface="Calibri"/>
                <a:cs typeface="Calibri"/>
              </a:rPr>
              <a:t>affected?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4193" y="1599662"/>
            <a:ext cx="175323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b="1" dirty="0">
                <a:latin typeface="Calibri"/>
                <a:cs typeface="Calibri"/>
              </a:rPr>
              <a:t>What</a:t>
            </a:r>
            <a:r>
              <a:rPr sz="1650" b="1" spc="-40" dirty="0">
                <a:latin typeface="Calibri"/>
                <a:cs typeface="Calibri"/>
              </a:rPr>
              <a:t> </a:t>
            </a:r>
            <a:r>
              <a:rPr sz="1650" b="1" dirty="0">
                <a:latin typeface="Calibri"/>
                <a:cs typeface="Calibri"/>
              </a:rPr>
              <a:t>is</a:t>
            </a:r>
            <a:r>
              <a:rPr sz="1650" b="1" spc="-15" dirty="0">
                <a:latin typeface="Calibri"/>
                <a:cs typeface="Calibri"/>
              </a:rPr>
              <a:t> </a:t>
            </a:r>
            <a:r>
              <a:rPr sz="1650" b="1" spc="-10" dirty="0">
                <a:latin typeface="Calibri"/>
                <a:cs typeface="Calibri"/>
              </a:rPr>
              <a:t>happening?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3567" y="2001011"/>
            <a:ext cx="9107805" cy="3883660"/>
            <a:chOff x="353567" y="2001011"/>
            <a:chExt cx="9107805" cy="3883660"/>
          </a:xfrm>
        </p:grpSpPr>
        <p:sp>
          <p:nvSpPr>
            <p:cNvPr id="12" name="object 12"/>
            <p:cNvSpPr/>
            <p:nvPr/>
          </p:nvSpPr>
          <p:spPr>
            <a:xfrm>
              <a:off x="5195315" y="2930652"/>
              <a:ext cx="4258310" cy="1780539"/>
            </a:xfrm>
            <a:custGeom>
              <a:avLst/>
              <a:gdLst/>
              <a:ahLst/>
              <a:cxnLst/>
              <a:rect l="l" t="t" r="r" b="b"/>
              <a:pathLst>
                <a:path w="4258309" h="1780539">
                  <a:moveTo>
                    <a:pt x="3960875" y="1780031"/>
                  </a:moveTo>
                  <a:lnTo>
                    <a:pt x="297180" y="1780031"/>
                  </a:lnTo>
                  <a:lnTo>
                    <a:pt x="248863" y="1776154"/>
                  </a:lnTo>
                  <a:lnTo>
                    <a:pt x="203069" y="1764926"/>
                  </a:lnTo>
                  <a:lnTo>
                    <a:pt x="160404" y="1746948"/>
                  </a:lnTo>
                  <a:lnTo>
                    <a:pt x="121468" y="1722827"/>
                  </a:lnTo>
                  <a:lnTo>
                    <a:pt x="86868" y="1693163"/>
                  </a:lnTo>
                  <a:lnTo>
                    <a:pt x="57204" y="1658563"/>
                  </a:lnTo>
                  <a:lnTo>
                    <a:pt x="33082" y="1619627"/>
                  </a:lnTo>
                  <a:lnTo>
                    <a:pt x="15105" y="1576962"/>
                  </a:lnTo>
                  <a:lnTo>
                    <a:pt x="3877" y="1531168"/>
                  </a:lnTo>
                  <a:lnTo>
                    <a:pt x="0" y="1482852"/>
                  </a:lnTo>
                  <a:lnTo>
                    <a:pt x="0" y="297180"/>
                  </a:lnTo>
                  <a:lnTo>
                    <a:pt x="3877" y="248863"/>
                  </a:lnTo>
                  <a:lnTo>
                    <a:pt x="15105" y="203069"/>
                  </a:lnTo>
                  <a:lnTo>
                    <a:pt x="33082" y="160404"/>
                  </a:lnTo>
                  <a:lnTo>
                    <a:pt x="57204" y="121468"/>
                  </a:lnTo>
                  <a:lnTo>
                    <a:pt x="86868" y="86868"/>
                  </a:lnTo>
                  <a:lnTo>
                    <a:pt x="121468" y="57204"/>
                  </a:lnTo>
                  <a:lnTo>
                    <a:pt x="160404" y="33082"/>
                  </a:lnTo>
                  <a:lnTo>
                    <a:pt x="203069" y="15105"/>
                  </a:lnTo>
                  <a:lnTo>
                    <a:pt x="248863" y="3877"/>
                  </a:lnTo>
                  <a:lnTo>
                    <a:pt x="297180" y="0"/>
                  </a:lnTo>
                  <a:lnTo>
                    <a:pt x="3960875" y="0"/>
                  </a:lnTo>
                  <a:lnTo>
                    <a:pt x="4009192" y="3877"/>
                  </a:lnTo>
                  <a:lnTo>
                    <a:pt x="4054986" y="15105"/>
                  </a:lnTo>
                  <a:lnTo>
                    <a:pt x="4097651" y="33082"/>
                  </a:lnTo>
                  <a:lnTo>
                    <a:pt x="4136587" y="57204"/>
                  </a:lnTo>
                  <a:lnTo>
                    <a:pt x="4171188" y="86868"/>
                  </a:lnTo>
                  <a:lnTo>
                    <a:pt x="4200851" y="121468"/>
                  </a:lnTo>
                  <a:lnTo>
                    <a:pt x="4224973" y="160404"/>
                  </a:lnTo>
                  <a:lnTo>
                    <a:pt x="4242950" y="203069"/>
                  </a:lnTo>
                  <a:lnTo>
                    <a:pt x="4254179" y="248863"/>
                  </a:lnTo>
                  <a:lnTo>
                    <a:pt x="4258056" y="297180"/>
                  </a:lnTo>
                  <a:lnTo>
                    <a:pt x="4258056" y="1482852"/>
                  </a:lnTo>
                  <a:lnTo>
                    <a:pt x="4254179" y="1531168"/>
                  </a:lnTo>
                  <a:lnTo>
                    <a:pt x="4242950" y="1576962"/>
                  </a:lnTo>
                  <a:lnTo>
                    <a:pt x="4224973" y="1619627"/>
                  </a:lnTo>
                  <a:lnTo>
                    <a:pt x="4200851" y="1658563"/>
                  </a:lnTo>
                  <a:lnTo>
                    <a:pt x="4171188" y="1693163"/>
                  </a:lnTo>
                  <a:lnTo>
                    <a:pt x="4136587" y="1722827"/>
                  </a:lnTo>
                  <a:lnTo>
                    <a:pt x="4097651" y="1746948"/>
                  </a:lnTo>
                  <a:lnTo>
                    <a:pt x="4054986" y="1764926"/>
                  </a:lnTo>
                  <a:lnTo>
                    <a:pt x="4009192" y="1776154"/>
                  </a:lnTo>
                  <a:lnTo>
                    <a:pt x="3960875" y="1780031"/>
                  </a:lnTo>
                  <a:close/>
                </a:path>
              </a:pathLst>
            </a:custGeom>
            <a:solidFill>
              <a:srgbClr val="156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95315" y="2930652"/>
              <a:ext cx="4258310" cy="1780539"/>
            </a:xfrm>
            <a:custGeom>
              <a:avLst/>
              <a:gdLst/>
              <a:ahLst/>
              <a:cxnLst/>
              <a:rect l="l" t="t" r="r" b="b"/>
              <a:pathLst>
                <a:path w="4258309" h="1780539">
                  <a:moveTo>
                    <a:pt x="0" y="297180"/>
                  </a:moveTo>
                  <a:lnTo>
                    <a:pt x="3877" y="248863"/>
                  </a:lnTo>
                  <a:lnTo>
                    <a:pt x="15105" y="203069"/>
                  </a:lnTo>
                  <a:lnTo>
                    <a:pt x="33082" y="160404"/>
                  </a:lnTo>
                  <a:lnTo>
                    <a:pt x="57204" y="121468"/>
                  </a:lnTo>
                  <a:lnTo>
                    <a:pt x="86868" y="86868"/>
                  </a:lnTo>
                  <a:lnTo>
                    <a:pt x="121468" y="57204"/>
                  </a:lnTo>
                  <a:lnTo>
                    <a:pt x="160404" y="33082"/>
                  </a:lnTo>
                  <a:lnTo>
                    <a:pt x="203069" y="15105"/>
                  </a:lnTo>
                  <a:lnTo>
                    <a:pt x="248863" y="3877"/>
                  </a:lnTo>
                  <a:lnTo>
                    <a:pt x="297180" y="0"/>
                  </a:lnTo>
                  <a:lnTo>
                    <a:pt x="3960875" y="0"/>
                  </a:lnTo>
                  <a:lnTo>
                    <a:pt x="4009192" y="3877"/>
                  </a:lnTo>
                  <a:lnTo>
                    <a:pt x="4054986" y="15105"/>
                  </a:lnTo>
                  <a:lnTo>
                    <a:pt x="4097651" y="33082"/>
                  </a:lnTo>
                  <a:lnTo>
                    <a:pt x="4136587" y="57204"/>
                  </a:lnTo>
                  <a:lnTo>
                    <a:pt x="4171188" y="86868"/>
                  </a:lnTo>
                  <a:lnTo>
                    <a:pt x="4200851" y="121468"/>
                  </a:lnTo>
                  <a:lnTo>
                    <a:pt x="4224973" y="160404"/>
                  </a:lnTo>
                  <a:lnTo>
                    <a:pt x="4242950" y="203069"/>
                  </a:lnTo>
                  <a:lnTo>
                    <a:pt x="4254179" y="248863"/>
                  </a:lnTo>
                  <a:lnTo>
                    <a:pt x="4258056" y="297180"/>
                  </a:lnTo>
                  <a:lnTo>
                    <a:pt x="4258056" y="1482852"/>
                  </a:lnTo>
                  <a:lnTo>
                    <a:pt x="4254179" y="1531168"/>
                  </a:lnTo>
                  <a:lnTo>
                    <a:pt x="4242950" y="1576962"/>
                  </a:lnTo>
                  <a:lnTo>
                    <a:pt x="4224973" y="1619627"/>
                  </a:lnTo>
                  <a:lnTo>
                    <a:pt x="4200851" y="1658563"/>
                  </a:lnTo>
                  <a:lnTo>
                    <a:pt x="4171188" y="1693163"/>
                  </a:lnTo>
                  <a:lnTo>
                    <a:pt x="4136587" y="1722827"/>
                  </a:lnTo>
                  <a:lnTo>
                    <a:pt x="4097651" y="1746948"/>
                  </a:lnTo>
                  <a:lnTo>
                    <a:pt x="4054986" y="1764926"/>
                  </a:lnTo>
                  <a:lnTo>
                    <a:pt x="4009192" y="1776154"/>
                  </a:lnTo>
                  <a:lnTo>
                    <a:pt x="3960875" y="1780031"/>
                  </a:lnTo>
                  <a:lnTo>
                    <a:pt x="297180" y="1780031"/>
                  </a:lnTo>
                  <a:lnTo>
                    <a:pt x="248863" y="1776154"/>
                  </a:lnTo>
                  <a:lnTo>
                    <a:pt x="203069" y="1764926"/>
                  </a:lnTo>
                  <a:lnTo>
                    <a:pt x="160404" y="1746948"/>
                  </a:lnTo>
                  <a:lnTo>
                    <a:pt x="121468" y="1722827"/>
                  </a:lnTo>
                  <a:lnTo>
                    <a:pt x="86868" y="1693163"/>
                  </a:lnTo>
                  <a:lnTo>
                    <a:pt x="57204" y="1658563"/>
                  </a:lnTo>
                  <a:lnTo>
                    <a:pt x="33082" y="1619627"/>
                  </a:lnTo>
                  <a:lnTo>
                    <a:pt x="15105" y="1576962"/>
                  </a:lnTo>
                  <a:lnTo>
                    <a:pt x="3877" y="1531168"/>
                  </a:lnTo>
                  <a:lnTo>
                    <a:pt x="0" y="1482852"/>
                  </a:lnTo>
                  <a:lnTo>
                    <a:pt x="0" y="297180"/>
                  </a:lnTo>
                  <a:close/>
                </a:path>
              </a:pathLst>
            </a:custGeom>
            <a:ln w="15240">
              <a:solidFill>
                <a:srgbClr val="0C44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1187" y="2008631"/>
              <a:ext cx="4067810" cy="3868420"/>
            </a:xfrm>
            <a:custGeom>
              <a:avLst/>
              <a:gdLst/>
              <a:ahLst/>
              <a:cxnLst/>
              <a:rect l="l" t="t" r="r" b="b"/>
              <a:pathLst>
                <a:path w="4067810" h="3868420">
                  <a:moveTo>
                    <a:pt x="3422903" y="3867911"/>
                  </a:moveTo>
                  <a:lnTo>
                    <a:pt x="644652" y="3867911"/>
                  </a:lnTo>
                  <a:lnTo>
                    <a:pt x="596468" y="3866147"/>
                  </a:lnTo>
                  <a:lnTo>
                    <a:pt x="549258" y="3860935"/>
                  </a:lnTo>
                  <a:lnTo>
                    <a:pt x="503145" y="3852400"/>
                  </a:lnTo>
                  <a:lnTo>
                    <a:pt x="458254" y="3840665"/>
                  </a:lnTo>
                  <a:lnTo>
                    <a:pt x="414708" y="3825854"/>
                  </a:lnTo>
                  <a:lnTo>
                    <a:pt x="372630" y="3808091"/>
                  </a:lnTo>
                  <a:lnTo>
                    <a:pt x="332144" y="3787499"/>
                  </a:lnTo>
                  <a:lnTo>
                    <a:pt x="293374" y="3764202"/>
                  </a:lnTo>
                  <a:lnTo>
                    <a:pt x="256443" y="3738323"/>
                  </a:lnTo>
                  <a:lnTo>
                    <a:pt x="221475" y="3709987"/>
                  </a:lnTo>
                  <a:lnTo>
                    <a:pt x="188595" y="3679316"/>
                  </a:lnTo>
                  <a:lnTo>
                    <a:pt x="157924" y="3646436"/>
                  </a:lnTo>
                  <a:lnTo>
                    <a:pt x="129588" y="3611468"/>
                  </a:lnTo>
                  <a:lnTo>
                    <a:pt x="103709" y="3574537"/>
                  </a:lnTo>
                  <a:lnTo>
                    <a:pt x="80412" y="3535767"/>
                  </a:lnTo>
                  <a:lnTo>
                    <a:pt x="59820" y="3495281"/>
                  </a:lnTo>
                  <a:lnTo>
                    <a:pt x="42057" y="3453203"/>
                  </a:lnTo>
                  <a:lnTo>
                    <a:pt x="27246" y="3409657"/>
                  </a:lnTo>
                  <a:lnTo>
                    <a:pt x="15511" y="3364766"/>
                  </a:lnTo>
                  <a:lnTo>
                    <a:pt x="6976" y="3318653"/>
                  </a:lnTo>
                  <a:lnTo>
                    <a:pt x="1764" y="3271443"/>
                  </a:lnTo>
                  <a:lnTo>
                    <a:pt x="0" y="3223260"/>
                  </a:lnTo>
                  <a:lnTo>
                    <a:pt x="0" y="644651"/>
                  </a:lnTo>
                  <a:lnTo>
                    <a:pt x="1764" y="596657"/>
                  </a:lnTo>
                  <a:lnTo>
                    <a:pt x="6976" y="549601"/>
                  </a:lnTo>
                  <a:lnTo>
                    <a:pt x="15511" y="503610"/>
                  </a:lnTo>
                  <a:lnTo>
                    <a:pt x="27246" y="458811"/>
                  </a:lnTo>
                  <a:lnTo>
                    <a:pt x="42057" y="415328"/>
                  </a:lnTo>
                  <a:lnTo>
                    <a:pt x="59820" y="373289"/>
                  </a:lnTo>
                  <a:lnTo>
                    <a:pt x="80412" y="332820"/>
                  </a:lnTo>
                  <a:lnTo>
                    <a:pt x="103709" y="294047"/>
                  </a:lnTo>
                  <a:lnTo>
                    <a:pt x="129588" y="257096"/>
                  </a:lnTo>
                  <a:lnTo>
                    <a:pt x="157924" y="222094"/>
                  </a:lnTo>
                  <a:lnTo>
                    <a:pt x="188595" y="189166"/>
                  </a:lnTo>
                  <a:lnTo>
                    <a:pt x="221475" y="158439"/>
                  </a:lnTo>
                  <a:lnTo>
                    <a:pt x="256443" y="130040"/>
                  </a:lnTo>
                  <a:lnTo>
                    <a:pt x="293374" y="104094"/>
                  </a:lnTo>
                  <a:lnTo>
                    <a:pt x="332144" y="80728"/>
                  </a:lnTo>
                  <a:lnTo>
                    <a:pt x="372630" y="60068"/>
                  </a:lnTo>
                  <a:lnTo>
                    <a:pt x="414708" y="42239"/>
                  </a:lnTo>
                  <a:lnTo>
                    <a:pt x="458254" y="27370"/>
                  </a:lnTo>
                  <a:lnTo>
                    <a:pt x="503145" y="15585"/>
                  </a:lnTo>
                  <a:lnTo>
                    <a:pt x="549258" y="7010"/>
                  </a:lnTo>
                  <a:lnTo>
                    <a:pt x="596468" y="1773"/>
                  </a:lnTo>
                  <a:lnTo>
                    <a:pt x="644652" y="0"/>
                  </a:lnTo>
                  <a:lnTo>
                    <a:pt x="3422903" y="0"/>
                  </a:lnTo>
                  <a:lnTo>
                    <a:pt x="3471087" y="1773"/>
                  </a:lnTo>
                  <a:lnTo>
                    <a:pt x="3518297" y="7010"/>
                  </a:lnTo>
                  <a:lnTo>
                    <a:pt x="3564410" y="15585"/>
                  </a:lnTo>
                  <a:lnTo>
                    <a:pt x="3609301" y="27370"/>
                  </a:lnTo>
                  <a:lnTo>
                    <a:pt x="3652847" y="42239"/>
                  </a:lnTo>
                  <a:lnTo>
                    <a:pt x="3694925" y="60068"/>
                  </a:lnTo>
                  <a:lnTo>
                    <a:pt x="3735411" y="80728"/>
                  </a:lnTo>
                  <a:lnTo>
                    <a:pt x="3774181" y="104094"/>
                  </a:lnTo>
                  <a:lnTo>
                    <a:pt x="3811112" y="130040"/>
                  </a:lnTo>
                  <a:lnTo>
                    <a:pt x="3846080" y="158439"/>
                  </a:lnTo>
                  <a:lnTo>
                    <a:pt x="3878960" y="189166"/>
                  </a:lnTo>
                  <a:lnTo>
                    <a:pt x="3909631" y="222094"/>
                  </a:lnTo>
                  <a:lnTo>
                    <a:pt x="3937967" y="257096"/>
                  </a:lnTo>
                  <a:lnTo>
                    <a:pt x="3963846" y="294047"/>
                  </a:lnTo>
                  <a:lnTo>
                    <a:pt x="3987143" y="332820"/>
                  </a:lnTo>
                  <a:lnTo>
                    <a:pt x="4007735" y="373289"/>
                  </a:lnTo>
                  <a:lnTo>
                    <a:pt x="4025498" y="415328"/>
                  </a:lnTo>
                  <a:lnTo>
                    <a:pt x="4040309" y="458811"/>
                  </a:lnTo>
                  <a:lnTo>
                    <a:pt x="4052044" y="503610"/>
                  </a:lnTo>
                  <a:lnTo>
                    <a:pt x="4060579" y="549601"/>
                  </a:lnTo>
                  <a:lnTo>
                    <a:pt x="4065791" y="596657"/>
                  </a:lnTo>
                  <a:lnTo>
                    <a:pt x="4067556" y="644651"/>
                  </a:lnTo>
                  <a:lnTo>
                    <a:pt x="4067556" y="3223260"/>
                  </a:lnTo>
                  <a:lnTo>
                    <a:pt x="4065791" y="3271443"/>
                  </a:lnTo>
                  <a:lnTo>
                    <a:pt x="4060579" y="3318653"/>
                  </a:lnTo>
                  <a:lnTo>
                    <a:pt x="4052044" y="3364766"/>
                  </a:lnTo>
                  <a:lnTo>
                    <a:pt x="4040309" y="3409657"/>
                  </a:lnTo>
                  <a:lnTo>
                    <a:pt x="4025498" y="3453203"/>
                  </a:lnTo>
                  <a:lnTo>
                    <a:pt x="4007735" y="3495281"/>
                  </a:lnTo>
                  <a:lnTo>
                    <a:pt x="3987143" y="3535767"/>
                  </a:lnTo>
                  <a:lnTo>
                    <a:pt x="3963846" y="3574537"/>
                  </a:lnTo>
                  <a:lnTo>
                    <a:pt x="3937967" y="3611468"/>
                  </a:lnTo>
                  <a:lnTo>
                    <a:pt x="3909631" y="3646436"/>
                  </a:lnTo>
                  <a:lnTo>
                    <a:pt x="3878960" y="3679316"/>
                  </a:lnTo>
                  <a:lnTo>
                    <a:pt x="3846080" y="3709987"/>
                  </a:lnTo>
                  <a:lnTo>
                    <a:pt x="3811112" y="3738323"/>
                  </a:lnTo>
                  <a:lnTo>
                    <a:pt x="3774181" y="3764202"/>
                  </a:lnTo>
                  <a:lnTo>
                    <a:pt x="3735411" y="3787499"/>
                  </a:lnTo>
                  <a:lnTo>
                    <a:pt x="3694925" y="3808091"/>
                  </a:lnTo>
                  <a:lnTo>
                    <a:pt x="3652847" y="3825854"/>
                  </a:lnTo>
                  <a:lnTo>
                    <a:pt x="3609301" y="3840665"/>
                  </a:lnTo>
                  <a:lnTo>
                    <a:pt x="3564410" y="3852400"/>
                  </a:lnTo>
                  <a:lnTo>
                    <a:pt x="3518297" y="3860935"/>
                  </a:lnTo>
                  <a:lnTo>
                    <a:pt x="3471087" y="3866147"/>
                  </a:lnTo>
                  <a:lnTo>
                    <a:pt x="3422903" y="3867911"/>
                  </a:lnTo>
                  <a:close/>
                </a:path>
              </a:pathLst>
            </a:custGeom>
            <a:solidFill>
              <a:srgbClr val="156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1187" y="2008631"/>
              <a:ext cx="4067810" cy="3868420"/>
            </a:xfrm>
            <a:custGeom>
              <a:avLst/>
              <a:gdLst/>
              <a:ahLst/>
              <a:cxnLst/>
              <a:rect l="l" t="t" r="r" b="b"/>
              <a:pathLst>
                <a:path w="4067810" h="3868420">
                  <a:moveTo>
                    <a:pt x="0" y="644651"/>
                  </a:moveTo>
                  <a:lnTo>
                    <a:pt x="1764" y="596657"/>
                  </a:lnTo>
                  <a:lnTo>
                    <a:pt x="6976" y="549601"/>
                  </a:lnTo>
                  <a:lnTo>
                    <a:pt x="15511" y="503610"/>
                  </a:lnTo>
                  <a:lnTo>
                    <a:pt x="27246" y="458811"/>
                  </a:lnTo>
                  <a:lnTo>
                    <a:pt x="42057" y="415328"/>
                  </a:lnTo>
                  <a:lnTo>
                    <a:pt x="59820" y="373289"/>
                  </a:lnTo>
                  <a:lnTo>
                    <a:pt x="80412" y="332820"/>
                  </a:lnTo>
                  <a:lnTo>
                    <a:pt x="103709" y="294047"/>
                  </a:lnTo>
                  <a:lnTo>
                    <a:pt x="129588" y="257096"/>
                  </a:lnTo>
                  <a:lnTo>
                    <a:pt x="157924" y="222094"/>
                  </a:lnTo>
                  <a:lnTo>
                    <a:pt x="188595" y="189166"/>
                  </a:lnTo>
                  <a:lnTo>
                    <a:pt x="221475" y="158439"/>
                  </a:lnTo>
                  <a:lnTo>
                    <a:pt x="256443" y="130040"/>
                  </a:lnTo>
                  <a:lnTo>
                    <a:pt x="293374" y="104094"/>
                  </a:lnTo>
                  <a:lnTo>
                    <a:pt x="332144" y="80728"/>
                  </a:lnTo>
                  <a:lnTo>
                    <a:pt x="372630" y="60068"/>
                  </a:lnTo>
                  <a:lnTo>
                    <a:pt x="414708" y="42239"/>
                  </a:lnTo>
                  <a:lnTo>
                    <a:pt x="458254" y="27370"/>
                  </a:lnTo>
                  <a:lnTo>
                    <a:pt x="503145" y="15585"/>
                  </a:lnTo>
                  <a:lnTo>
                    <a:pt x="549258" y="7010"/>
                  </a:lnTo>
                  <a:lnTo>
                    <a:pt x="596468" y="1773"/>
                  </a:lnTo>
                  <a:lnTo>
                    <a:pt x="644652" y="0"/>
                  </a:lnTo>
                  <a:lnTo>
                    <a:pt x="3422903" y="0"/>
                  </a:lnTo>
                  <a:lnTo>
                    <a:pt x="3471087" y="1773"/>
                  </a:lnTo>
                  <a:lnTo>
                    <a:pt x="3518297" y="7010"/>
                  </a:lnTo>
                  <a:lnTo>
                    <a:pt x="3564410" y="15585"/>
                  </a:lnTo>
                  <a:lnTo>
                    <a:pt x="3609301" y="27370"/>
                  </a:lnTo>
                  <a:lnTo>
                    <a:pt x="3652847" y="42239"/>
                  </a:lnTo>
                  <a:lnTo>
                    <a:pt x="3694925" y="60068"/>
                  </a:lnTo>
                  <a:lnTo>
                    <a:pt x="3735411" y="80728"/>
                  </a:lnTo>
                  <a:lnTo>
                    <a:pt x="3774181" y="104094"/>
                  </a:lnTo>
                  <a:lnTo>
                    <a:pt x="3811112" y="130040"/>
                  </a:lnTo>
                  <a:lnTo>
                    <a:pt x="3846080" y="158439"/>
                  </a:lnTo>
                  <a:lnTo>
                    <a:pt x="3878960" y="189166"/>
                  </a:lnTo>
                  <a:lnTo>
                    <a:pt x="3909631" y="222094"/>
                  </a:lnTo>
                  <a:lnTo>
                    <a:pt x="3937967" y="257096"/>
                  </a:lnTo>
                  <a:lnTo>
                    <a:pt x="3963846" y="294047"/>
                  </a:lnTo>
                  <a:lnTo>
                    <a:pt x="3987143" y="332820"/>
                  </a:lnTo>
                  <a:lnTo>
                    <a:pt x="4007735" y="373289"/>
                  </a:lnTo>
                  <a:lnTo>
                    <a:pt x="4025498" y="415328"/>
                  </a:lnTo>
                  <a:lnTo>
                    <a:pt x="4040309" y="458811"/>
                  </a:lnTo>
                  <a:lnTo>
                    <a:pt x="4052044" y="503610"/>
                  </a:lnTo>
                  <a:lnTo>
                    <a:pt x="4060579" y="549601"/>
                  </a:lnTo>
                  <a:lnTo>
                    <a:pt x="4065791" y="596657"/>
                  </a:lnTo>
                  <a:lnTo>
                    <a:pt x="4067556" y="644651"/>
                  </a:lnTo>
                  <a:lnTo>
                    <a:pt x="4067556" y="3223260"/>
                  </a:lnTo>
                  <a:lnTo>
                    <a:pt x="4065791" y="3271443"/>
                  </a:lnTo>
                  <a:lnTo>
                    <a:pt x="4060579" y="3318653"/>
                  </a:lnTo>
                  <a:lnTo>
                    <a:pt x="4052044" y="3364766"/>
                  </a:lnTo>
                  <a:lnTo>
                    <a:pt x="4040309" y="3409657"/>
                  </a:lnTo>
                  <a:lnTo>
                    <a:pt x="4025498" y="3453203"/>
                  </a:lnTo>
                  <a:lnTo>
                    <a:pt x="4007735" y="3495281"/>
                  </a:lnTo>
                  <a:lnTo>
                    <a:pt x="3987143" y="3535767"/>
                  </a:lnTo>
                  <a:lnTo>
                    <a:pt x="3963846" y="3574537"/>
                  </a:lnTo>
                  <a:lnTo>
                    <a:pt x="3937967" y="3611468"/>
                  </a:lnTo>
                  <a:lnTo>
                    <a:pt x="3909631" y="3646436"/>
                  </a:lnTo>
                  <a:lnTo>
                    <a:pt x="3878960" y="3679316"/>
                  </a:lnTo>
                  <a:lnTo>
                    <a:pt x="3846080" y="3709987"/>
                  </a:lnTo>
                  <a:lnTo>
                    <a:pt x="3811112" y="3738323"/>
                  </a:lnTo>
                  <a:lnTo>
                    <a:pt x="3774181" y="3764202"/>
                  </a:lnTo>
                  <a:lnTo>
                    <a:pt x="3735411" y="3787499"/>
                  </a:lnTo>
                  <a:lnTo>
                    <a:pt x="3694925" y="3808091"/>
                  </a:lnTo>
                  <a:lnTo>
                    <a:pt x="3652847" y="3825854"/>
                  </a:lnTo>
                  <a:lnTo>
                    <a:pt x="3609301" y="3840665"/>
                  </a:lnTo>
                  <a:lnTo>
                    <a:pt x="3564410" y="3852400"/>
                  </a:lnTo>
                  <a:lnTo>
                    <a:pt x="3518297" y="3860935"/>
                  </a:lnTo>
                  <a:lnTo>
                    <a:pt x="3471087" y="3866147"/>
                  </a:lnTo>
                  <a:lnTo>
                    <a:pt x="3422903" y="3867911"/>
                  </a:lnTo>
                  <a:lnTo>
                    <a:pt x="644652" y="3867911"/>
                  </a:lnTo>
                  <a:lnTo>
                    <a:pt x="596468" y="3866147"/>
                  </a:lnTo>
                  <a:lnTo>
                    <a:pt x="549258" y="3860935"/>
                  </a:lnTo>
                  <a:lnTo>
                    <a:pt x="503145" y="3852400"/>
                  </a:lnTo>
                  <a:lnTo>
                    <a:pt x="458254" y="3840665"/>
                  </a:lnTo>
                  <a:lnTo>
                    <a:pt x="414708" y="3825854"/>
                  </a:lnTo>
                  <a:lnTo>
                    <a:pt x="372630" y="3808091"/>
                  </a:lnTo>
                  <a:lnTo>
                    <a:pt x="332144" y="3787499"/>
                  </a:lnTo>
                  <a:lnTo>
                    <a:pt x="293374" y="3764202"/>
                  </a:lnTo>
                  <a:lnTo>
                    <a:pt x="256443" y="3738323"/>
                  </a:lnTo>
                  <a:lnTo>
                    <a:pt x="221475" y="3709987"/>
                  </a:lnTo>
                  <a:lnTo>
                    <a:pt x="188595" y="3679316"/>
                  </a:lnTo>
                  <a:lnTo>
                    <a:pt x="157924" y="3646436"/>
                  </a:lnTo>
                  <a:lnTo>
                    <a:pt x="129588" y="3611468"/>
                  </a:lnTo>
                  <a:lnTo>
                    <a:pt x="103709" y="3574537"/>
                  </a:lnTo>
                  <a:lnTo>
                    <a:pt x="80412" y="3535767"/>
                  </a:lnTo>
                  <a:lnTo>
                    <a:pt x="59820" y="3495281"/>
                  </a:lnTo>
                  <a:lnTo>
                    <a:pt x="42057" y="3453203"/>
                  </a:lnTo>
                  <a:lnTo>
                    <a:pt x="27246" y="3409657"/>
                  </a:lnTo>
                  <a:lnTo>
                    <a:pt x="15511" y="3364766"/>
                  </a:lnTo>
                  <a:lnTo>
                    <a:pt x="6976" y="3318653"/>
                  </a:lnTo>
                  <a:lnTo>
                    <a:pt x="1764" y="3271443"/>
                  </a:lnTo>
                  <a:lnTo>
                    <a:pt x="0" y="3223260"/>
                  </a:lnTo>
                  <a:lnTo>
                    <a:pt x="0" y="644651"/>
                  </a:lnTo>
                  <a:close/>
                </a:path>
              </a:pathLst>
            </a:custGeom>
            <a:ln w="15240">
              <a:solidFill>
                <a:srgbClr val="0C44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37484" y="3071914"/>
            <a:ext cx="4135120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marR="5080" indent="-59690">
              <a:lnSpc>
                <a:spcPct val="102099"/>
              </a:lnSpc>
              <a:spcBef>
                <a:spcPts val="100"/>
              </a:spcBef>
              <a:buSzPct val="93103"/>
              <a:buChar char="•"/>
              <a:tabLst>
                <a:tab pos="64135" algn="l"/>
                <a:tab pos="77470" algn="l"/>
              </a:tabLst>
            </a:pP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	Gen</a:t>
            </a:r>
            <a:r>
              <a:rPr sz="14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Z</a:t>
            </a:r>
            <a:r>
              <a:rPr sz="1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(born</a:t>
            </a:r>
            <a:r>
              <a:rPr sz="14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14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1997-2012)</a:t>
            </a:r>
            <a:r>
              <a:rPr sz="145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4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tech-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savvy,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purpose-driven,</a:t>
            </a:r>
            <a:r>
              <a:rPr sz="145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5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r>
              <a:rPr sz="1450" b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flexibility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50">
              <a:latin typeface="Arial MT"/>
              <a:cs typeface="Arial MT"/>
            </a:endParaRPr>
          </a:p>
          <a:p>
            <a:pPr marL="12700" marR="347345" indent="-7620">
              <a:lnSpc>
                <a:spcPct val="102099"/>
              </a:lnSpc>
              <a:spcBef>
                <a:spcPts val="10"/>
              </a:spcBef>
              <a:buSzPct val="93103"/>
              <a:buChar char="•"/>
              <a:tabLst>
                <a:tab pos="78105" algn="l"/>
              </a:tabLst>
            </a:pP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	They</a:t>
            </a:r>
            <a:r>
              <a:rPr sz="145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prioritize</a:t>
            </a:r>
            <a:r>
              <a:rPr sz="145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mental</a:t>
            </a:r>
            <a:r>
              <a:rPr sz="145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well-being,</a:t>
            </a:r>
            <a:r>
              <a:rPr sz="145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work-</a:t>
            </a:r>
            <a:r>
              <a:rPr sz="1450" b="1" spc="-20" dirty="0">
                <a:solidFill>
                  <a:srgbClr val="FFFFFF"/>
                </a:solidFill>
                <a:latin typeface="Arial"/>
                <a:cs typeface="Arial"/>
              </a:rPr>
              <a:t>life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balance</a:t>
            </a:r>
            <a:endParaRPr sz="1450">
              <a:latin typeface="Arial"/>
              <a:cs typeface="Arial"/>
            </a:endParaRPr>
          </a:p>
          <a:p>
            <a:pPr marL="64135">
              <a:lnSpc>
                <a:spcPct val="100000"/>
              </a:lnSpc>
              <a:spcBef>
                <a:spcPts val="50"/>
              </a:spcBef>
            </a:pP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5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social</a:t>
            </a:r>
            <a:r>
              <a:rPr sz="145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50">
              <a:latin typeface="Arial MT"/>
              <a:cs typeface="Arial MT"/>
            </a:endParaRPr>
          </a:p>
          <a:p>
            <a:pPr marL="12700" marR="135890" indent="-7620">
              <a:lnSpc>
                <a:spcPts val="1789"/>
              </a:lnSpc>
              <a:spcBef>
                <a:spcPts val="55"/>
              </a:spcBef>
              <a:buSzPct val="93103"/>
              <a:buChar char="•"/>
              <a:tabLst>
                <a:tab pos="78105" algn="l"/>
              </a:tabLst>
            </a:pP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	They</a:t>
            </a:r>
            <a:r>
              <a:rPr sz="145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seek</a:t>
            </a:r>
            <a:r>
              <a:rPr sz="1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diverse,</a:t>
            </a:r>
            <a:r>
              <a:rPr sz="145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inclusive,</a:t>
            </a:r>
            <a:r>
              <a:rPr sz="145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5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innovative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145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8428" y="2297646"/>
            <a:ext cx="3611879" cy="705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8255">
              <a:lnSpc>
                <a:spcPct val="102400"/>
              </a:lnSpc>
              <a:spcBef>
                <a:spcPts val="95"/>
              </a:spcBef>
              <a:buSzPct val="93103"/>
              <a:buFont typeface="Arial MT"/>
              <a:buChar char="•"/>
              <a:tabLst>
                <a:tab pos="77470" algn="l"/>
              </a:tabLst>
            </a:pP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	Meaningful</a:t>
            </a:r>
            <a:r>
              <a:rPr sz="145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45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want</a:t>
            </a:r>
            <a:r>
              <a:rPr sz="145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jobs</a:t>
            </a:r>
            <a:r>
              <a:rPr sz="145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aligned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145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r>
              <a:rPr sz="145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(sustainability,</a:t>
            </a:r>
            <a:r>
              <a:rPr sz="145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diversity,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social</a:t>
            </a:r>
            <a:r>
              <a:rPr sz="1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justice).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8428" y="3202943"/>
            <a:ext cx="3695065" cy="704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8255">
              <a:lnSpc>
                <a:spcPct val="102400"/>
              </a:lnSpc>
              <a:spcBef>
                <a:spcPts val="95"/>
              </a:spcBef>
              <a:buSzPct val="93103"/>
              <a:buFont typeface="Arial MT"/>
              <a:buChar char="•"/>
              <a:tabLst>
                <a:tab pos="77470" algn="l"/>
              </a:tabLst>
            </a:pP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	Financial</a:t>
            </a:r>
            <a:r>
              <a:rPr sz="145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4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14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passion</a:t>
            </a:r>
            <a:r>
              <a:rPr sz="145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matters,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45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14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seek</a:t>
            </a:r>
            <a:r>
              <a:rPr sz="14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stable</a:t>
            </a:r>
            <a:r>
              <a:rPr sz="145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income</a:t>
            </a:r>
            <a:r>
              <a:rPr sz="145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5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career growth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8428" y="4108239"/>
            <a:ext cx="3464560" cy="704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8255">
              <a:lnSpc>
                <a:spcPct val="102400"/>
              </a:lnSpc>
              <a:spcBef>
                <a:spcPts val="95"/>
              </a:spcBef>
              <a:buSzPct val="93103"/>
              <a:buFont typeface="Arial MT"/>
              <a:buChar char="•"/>
              <a:tabLst>
                <a:tab pos="77470" algn="l"/>
              </a:tabLst>
            </a:pP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	Entrepreneurial</a:t>
            </a:r>
            <a:r>
              <a:rPr sz="145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mindset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45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Many</a:t>
            </a:r>
            <a:r>
              <a:rPr sz="1450" spc="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prefer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freelancing,</a:t>
            </a:r>
            <a:r>
              <a:rPr sz="145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startups,</a:t>
            </a:r>
            <a:r>
              <a:rPr sz="145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5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side</a:t>
            </a:r>
            <a:r>
              <a:rPr sz="145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hustles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145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traditional</a:t>
            </a:r>
            <a:r>
              <a:rPr sz="145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9-to-5</a:t>
            </a:r>
            <a:r>
              <a:rPr sz="145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Arial MT"/>
                <a:cs typeface="Arial MT"/>
              </a:rPr>
              <a:t>jobs.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8428" y="5013444"/>
            <a:ext cx="3629025" cy="704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8255">
              <a:lnSpc>
                <a:spcPct val="102400"/>
              </a:lnSpc>
              <a:spcBef>
                <a:spcPts val="95"/>
              </a:spcBef>
              <a:buSzPct val="93103"/>
              <a:buFont typeface="Arial MT"/>
              <a:buChar char="•"/>
              <a:tabLst>
                <a:tab pos="77470" algn="l"/>
              </a:tabLst>
            </a:pP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	Continuous</a:t>
            </a:r>
            <a:r>
              <a:rPr sz="145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45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45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prioritize</a:t>
            </a:r>
            <a:r>
              <a:rPr sz="1450" spc="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skill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development,</a:t>
            </a:r>
            <a:r>
              <a:rPr sz="1450" b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upskilling,</a:t>
            </a:r>
            <a:r>
              <a:rPr sz="145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5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personal growth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49596" y="1918715"/>
              <a:ext cx="4448810" cy="3328670"/>
            </a:xfrm>
            <a:custGeom>
              <a:avLst/>
              <a:gdLst/>
              <a:ahLst/>
              <a:cxnLst/>
              <a:rect l="l" t="t" r="r" b="b"/>
              <a:pathLst>
                <a:path w="4448809" h="3328670">
                  <a:moveTo>
                    <a:pt x="3893819" y="3328416"/>
                  </a:moveTo>
                  <a:lnTo>
                    <a:pt x="556260" y="3328416"/>
                  </a:lnTo>
                  <a:lnTo>
                    <a:pt x="508173" y="3326379"/>
                  </a:lnTo>
                  <a:lnTo>
                    <a:pt x="461240" y="3320380"/>
                  </a:lnTo>
                  <a:lnTo>
                    <a:pt x="415626" y="3310586"/>
                  </a:lnTo>
                  <a:lnTo>
                    <a:pt x="371495" y="3297163"/>
                  </a:lnTo>
                  <a:lnTo>
                    <a:pt x="329014" y="3280278"/>
                  </a:lnTo>
                  <a:lnTo>
                    <a:pt x="288347" y="3260098"/>
                  </a:lnTo>
                  <a:lnTo>
                    <a:pt x="249659" y="3236788"/>
                  </a:lnTo>
                  <a:lnTo>
                    <a:pt x="213117" y="3210516"/>
                  </a:lnTo>
                  <a:lnTo>
                    <a:pt x="178885" y="3181449"/>
                  </a:lnTo>
                  <a:lnTo>
                    <a:pt x="147128" y="3149753"/>
                  </a:lnTo>
                  <a:lnTo>
                    <a:pt x="118013" y="3115594"/>
                  </a:lnTo>
                  <a:lnTo>
                    <a:pt x="91703" y="3079140"/>
                  </a:lnTo>
                  <a:lnTo>
                    <a:pt x="68366" y="3040557"/>
                  </a:lnTo>
                  <a:lnTo>
                    <a:pt x="48165" y="3000011"/>
                  </a:lnTo>
                  <a:lnTo>
                    <a:pt x="31266" y="2957670"/>
                  </a:lnTo>
                  <a:lnTo>
                    <a:pt x="17835" y="2913699"/>
                  </a:lnTo>
                  <a:lnTo>
                    <a:pt x="8037" y="2868266"/>
                  </a:lnTo>
                  <a:lnTo>
                    <a:pt x="2036" y="2821537"/>
                  </a:lnTo>
                  <a:lnTo>
                    <a:pt x="0" y="2773680"/>
                  </a:lnTo>
                  <a:lnTo>
                    <a:pt x="0" y="554736"/>
                  </a:lnTo>
                  <a:lnTo>
                    <a:pt x="2036" y="506878"/>
                  </a:lnTo>
                  <a:lnTo>
                    <a:pt x="8037" y="460149"/>
                  </a:lnTo>
                  <a:lnTo>
                    <a:pt x="17835" y="414716"/>
                  </a:lnTo>
                  <a:lnTo>
                    <a:pt x="31266" y="370745"/>
                  </a:lnTo>
                  <a:lnTo>
                    <a:pt x="48165" y="328404"/>
                  </a:lnTo>
                  <a:lnTo>
                    <a:pt x="68366" y="287858"/>
                  </a:lnTo>
                  <a:lnTo>
                    <a:pt x="91703" y="249275"/>
                  </a:lnTo>
                  <a:lnTo>
                    <a:pt x="118013" y="212821"/>
                  </a:lnTo>
                  <a:lnTo>
                    <a:pt x="147128" y="178662"/>
                  </a:lnTo>
                  <a:lnTo>
                    <a:pt x="178885" y="146966"/>
                  </a:lnTo>
                  <a:lnTo>
                    <a:pt x="213117" y="117899"/>
                  </a:lnTo>
                  <a:lnTo>
                    <a:pt x="249659" y="91627"/>
                  </a:lnTo>
                  <a:lnTo>
                    <a:pt x="288347" y="68318"/>
                  </a:lnTo>
                  <a:lnTo>
                    <a:pt x="329014" y="48137"/>
                  </a:lnTo>
                  <a:lnTo>
                    <a:pt x="371495" y="31252"/>
                  </a:lnTo>
                  <a:lnTo>
                    <a:pt x="415626" y="17829"/>
                  </a:lnTo>
                  <a:lnTo>
                    <a:pt x="461240" y="8035"/>
                  </a:lnTo>
                  <a:lnTo>
                    <a:pt x="508173" y="2036"/>
                  </a:lnTo>
                  <a:lnTo>
                    <a:pt x="556260" y="0"/>
                  </a:lnTo>
                  <a:lnTo>
                    <a:pt x="3893819" y="0"/>
                  </a:lnTo>
                  <a:lnTo>
                    <a:pt x="3941677" y="2036"/>
                  </a:lnTo>
                  <a:lnTo>
                    <a:pt x="3988406" y="8035"/>
                  </a:lnTo>
                  <a:lnTo>
                    <a:pt x="4033839" y="17829"/>
                  </a:lnTo>
                  <a:lnTo>
                    <a:pt x="4077809" y="31252"/>
                  </a:lnTo>
                  <a:lnTo>
                    <a:pt x="4120151" y="48137"/>
                  </a:lnTo>
                  <a:lnTo>
                    <a:pt x="4160697" y="68318"/>
                  </a:lnTo>
                  <a:lnTo>
                    <a:pt x="4199280" y="91627"/>
                  </a:lnTo>
                  <a:lnTo>
                    <a:pt x="4235734" y="117899"/>
                  </a:lnTo>
                  <a:lnTo>
                    <a:pt x="4269893" y="146966"/>
                  </a:lnTo>
                  <a:lnTo>
                    <a:pt x="4301589" y="178662"/>
                  </a:lnTo>
                  <a:lnTo>
                    <a:pt x="4330656" y="212821"/>
                  </a:lnTo>
                  <a:lnTo>
                    <a:pt x="4356928" y="249275"/>
                  </a:lnTo>
                  <a:lnTo>
                    <a:pt x="4380238" y="287858"/>
                  </a:lnTo>
                  <a:lnTo>
                    <a:pt x="4400418" y="328404"/>
                  </a:lnTo>
                  <a:lnTo>
                    <a:pt x="4417303" y="370745"/>
                  </a:lnTo>
                  <a:lnTo>
                    <a:pt x="4430726" y="414716"/>
                  </a:lnTo>
                  <a:lnTo>
                    <a:pt x="4440520" y="460149"/>
                  </a:lnTo>
                  <a:lnTo>
                    <a:pt x="4446519" y="506878"/>
                  </a:lnTo>
                  <a:lnTo>
                    <a:pt x="4448556" y="554736"/>
                  </a:lnTo>
                  <a:lnTo>
                    <a:pt x="4448556" y="2773680"/>
                  </a:lnTo>
                  <a:lnTo>
                    <a:pt x="4446519" y="2821537"/>
                  </a:lnTo>
                  <a:lnTo>
                    <a:pt x="4440520" y="2868266"/>
                  </a:lnTo>
                  <a:lnTo>
                    <a:pt x="4430726" y="2913699"/>
                  </a:lnTo>
                  <a:lnTo>
                    <a:pt x="4417303" y="2957670"/>
                  </a:lnTo>
                  <a:lnTo>
                    <a:pt x="4400418" y="3000011"/>
                  </a:lnTo>
                  <a:lnTo>
                    <a:pt x="4380238" y="3040557"/>
                  </a:lnTo>
                  <a:lnTo>
                    <a:pt x="4356928" y="3079140"/>
                  </a:lnTo>
                  <a:lnTo>
                    <a:pt x="4330656" y="3115594"/>
                  </a:lnTo>
                  <a:lnTo>
                    <a:pt x="4301589" y="3149753"/>
                  </a:lnTo>
                  <a:lnTo>
                    <a:pt x="4269893" y="3181449"/>
                  </a:lnTo>
                  <a:lnTo>
                    <a:pt x="4235734" y="3210516"/>
                  </a:lnTo>
                  <a:lnTo>
                    <a:pt x="4199280" y="3236788"/>
                  </a:lnTo>
                  <a:lnTo>
                    <a:pt x="4160697" y="3260098"/>
                  </a:lnTo>
                  <a:lnTo>
                    <a:pt x="4120151" y="3280278"/>
                  </a:lnTo>
                  <a:lnTo>
                    <a:pt x="4077809" y="3297163"/>
                  </a:lnTo>
                  <a:lnTo>
                    <a:pt x="4033839" y="3310586"/>
                  </a:lnTo>
                  <a:lnTo>
                    <a:pt x="3988406" y="3320380"/>
                  </a:lnTo>
                  <a:lnTo>
                    <a:pt x="3941677" y="3326379"/>
                  </a:lnTo>
                  <a:lnTo>
                    <a:pt x="3893819" y="3328416"/>
                  </a:lnTo>
                  <a:close/>
                </a:path>
              </a:pathLst>
            </a:custGeom>
            <a:solidFill>
              <a:srgbClr val="E2EF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49596" y="1918715"/>
              <a:ext cx="4448810" cy="3328670"/>
            </a:xfrm>
            <a:custGeom>
              <a:avLst/>
              <a:gdLst/>
              <a:ahLst/>
              <a:cxnLst/>
              <a:rect l="l" t="t" r="r" b="b"/>
              <a:pathLst>
                <a:path w="4448809" h="3328670">
                  <a:moveTo>
                    <a:pt x="0" y="554736"/>
                  </a:moveTo>
                  <a:lnTo>
                    <a:pt x="2036" y="506878"/>
                  </a:lnTo>
                  <a:lnTo>
                    <a:pt x="8037" y="460149"/>
                  </a:lnTo>
                  <a:lnTo>
                    <a:pt x="17835" y="414716"/>
                  </a:lnTo>
                  <a:lnTo>
                    <a:pt x="31266" y="370745"/>
                  </a:lnTo>
                  <a:lnTo>
                    <a:pt x="48165" y="328404"/>
                  </a:lnTo>
                  <a:lnTo>
                    <a:pt x="68366" y="287858"/>
                  </a:lnTo>
                  <a:lnTo>
                    <a:pt x="91703" y="249275"/>
                  </a:lnTo>
                  <a:lnTo>
                    <a:pt x="118013" y="212821"/>
                  </a:lnTo>
                  <a:lnTo>
                    <a:pt x="147128" y="178662"/>
                  </a:lnTo>
                  <a:lnTo>
                    <a:pt x="178885" y="146966"/>
                  </a:lnTo>
                  <a:lnTo>
                    <a:pt x="213117" y="117899"/>
                  </a:lnTo>
                  <a:lnTo>
                    <a:pt x="249659" y="91627"/>
                  </a:lnTo>
                  <a:lnTo>
                    <a:pt x="288347" y="68318"/>
                  </a:lnTo>
                  <a:lnTo>
                    <a:pt x="329014" y="48137"/>
                  </a:lnTo>
                  <a:lnTo>
                    <a:pt x="371495" y="31252"/>
                  </a:lnTo>
                  <a:lnTo>
                    <a:pt x="415626" y="17829"/>
                  </a:lnTo>
                  <a:lnTo>
                    <a:pt x="461240" y="8035"/>
                  </a:lnTo>
                  <a:lnTo>
                    <a:pt x="508173" y="2036"/>
                  </a:lnTo>
                  <a:lnTo>
                    <a:pt x="556260" y="0"/>
                  </a:lnTo>
                  <a:lnTo>
                    <a:pt x="3893819" y="0"/>
                  </a:lnTo>
                  <a:lnTo>
                    <a:pt x="3941677" y="2036"/>
                  </a:lnTo>
                  <a:lnTo>
                    <a:pt x="3988406" y="8035"/>
                  </a:lnTo>
                  <a:lnTo>
                    <a:pt x="4033839" y="17829"/>
                  </a:lnTo>
                  <a:lnTo>
                    <a:pt x="4077809" y="31252"/>
                  </a:lnTo>
                  <a:lnTo>
                    <a:pt x="4120151" y="48137"/>
                  </a:lnTo>
                  <a:lnTo>
                    <a:pt x="4160697" y="68318"/>
                  </a:lnTo>
                  <a:lnTo>
                    <a:pt x="4199280" y="91627"/>
                  </a:lnTo>
                  <a:lnTo>
                    <a:pt x="4235734" y="117899"/>
                  </a:lnTo>
                  <a:lnTo>
                    <a:pt x="4269893" y="146966"/>
                  </a:lnTo>
                  <a:lnTo>
                    <a:pt x="4301589" y="178662"/>
                  </a:lnTo>
                  <a:lnTo>
                    <a:pt x="4330656" y="212821"/>
                  </a:lnTo>
                  <a:lnTo>
                    <a:pt x="4356928" y="249275"/>
                  </a:lnTo>
                  <a:lnTo>
                    <a:pt x="4380238" y="287858"/>
                  </a:lnTo>
                  <a:lnTo>
                    <a:pt x="4400418" y="328404"/>
                  </a:lnTo>
                  <a:lnTo>
                    <a:pt x="4417303" y="370745"/>
                  </a:lnTo>
                  <a:lnTo>
                    <a:pt x="4430726" y="414716"/>
                  </a:lnTo>
                  <a:lnTo>
                    <a:pt x="4440520" y="460149"/>
                  </a:lnTo>
                  <a:lnTo>
                    <a:pt x="4446519" y="506878"/>
                  </a:lnTo>
                  <a:lnTo>
                    <a:pt x="4448556" y="554736"/>
                  </a:lnTo>
                  <a:lnTo>
                    <a:pt x="4448556" y="2773680"/>
                  </a:lnTo>
                  <a:lnTo>
                    <a:pt x="4446519" y="2821537"/>
                  </a:lnTo>
                  <a:lnTo>
                    <a:pt x="4440520" y="2868266"/>
                  </a:lnTo>
                  <a:lnTo>
                    <a:pt x="4430726" y="2913699"/>
                  </a:lnTo>
                  <a:lnTo>
                    <a:pt x="4417303" y="2957670"/>
                  </a:lnTo>
                  <a:lnTo>
                    <a:pt x="4400418" y="3000011"/>
                  </a:lnTo>
                  <a:lnTo>
                    <a:pt x="4380238" y="3040557"/>
                  </a:lnTo>
                  <a:lnTo>
                    <a:pt x="4356928" y="3079140"/>
                  </a:lnTo>
                  <a:lnTo>
                    <a:pt x="4330656" y="3115594"/>
                  </a:lnTo>
                  <a:lnTo>
                    <a:pt x="4301589" y="3149753"/>
                  </a:lnTo>
                  <a:lnTo>
                    <a:pt x="4269893" y="3181449"/>
                  </a:lnTo>
                  <a:lnTo>
                    <a:pt x="4235734" y="3210516"/>
                  </a:lnTo>
                  <a:lnTo>
                    <a:pt x="4199280" y="3236788"/>
                  </a:lnTo>
                  <a:lnTo>
                    <a:pt x="4160697" y="3260098"/>
                  </a:lnTo>
                  <a:lnTo>
                    <a:pt x="4120151" y="3280278"/>
                  </a:lnTo>
                  <a:lnTo>
                    <a:pt x="4077809" y="3297163"/>
                  </a:lnTo>
                  <a:lnTo>
                    <a:pt x="4033839" y="3310586"/>
                  </a:lnTo>
                  <a:lnTo>
                    <a:pt x="3988406" y="3320380"/>
                  </a:lnTo>
                  <a:lnTo>
                    <a:pt x="3941677" y="3326379"/>
                  </a:lnTo>
                  <a:lnTo>
                    <a:pt x="3893819" y="3328416"/>
                  </a:lnTo>
                  <a:lnTo>
                    <a:pt x="556260" y="3328416"/>
                  </a:lnTo>
                  <a:lnTo>
                    <a:pt x="508173" y="3326379"/>
                  </a:lnTo>
                  <a:lnTo>
                    <a:pt x="461240" y="3320380"/>
                  </a:lnTo>
                  <a:lnTo>
                    <a:pt x="415626" y="3310586"/>
                  </a:lnTo>
                  <a:lnTo>
                    <a:pt x="371495" y="3297163"/>
                  </a:lnTo>
                  <a:lnTo>
                    <a:pt x="329014" y="3280278"/>
                  </a:lnTo>
                  <a:lnTo>
                    <a:pt x="288347" y="3260098"/>
                  </a:lnTo>
                  <a:lnTo>
                    <a:pt x="249659" y="3236788"/>
                  </a:lnTo>
                  <a:lnTo>
                    <a:pt x="213117" y="3210516"/>
                  </a:lnTo>
                  <a:lnTo>
                    <a:pt x="178885" y="3181449"/>
                  </a:lnTo>
                  <a:lnTo>
                    <a:pt x="147128" y="3149753"/>
                  </a:lnTo>
                  <a:lnTo>
                    <a:pt x="118013" y="3115594"/>
                  </a:lnTo>
                  <a:lnTo>
                    <a:pt x="91703" y="3079140"/>
                  </a:lnTo>
                  <a:lnTo>
                    <a:pt x="68366" y="3040557"/>
                  </a:lnTo>
                  <a:lnTo>
                    <a:pt x="48165" y="3000011"/>
                  </a:lnTo>
                  <a:lnTo>
                    <a:pt x="31266" y="2957670"/>
                  </a:lnTo>
                  <a:lnTo>
                    <a:pt x="17835" y="2913699"/>
                  </a:lnTo>
                  <a:lnTo>
                    <a:pt x="8037" y="2868266"/>
                  </a:lnTo>
                  <a:lnTo>
                    <a:pt x="2036" y="2821537"/>
                  </a:lnTo>
                  <a:lnTo>
                    <a:pt x="0" y="2773680"/>
                  </a:lnTo>
                  <a:lnTo>
                    <a:pt x="0" y="554736"/>
                  </a:lnTo>
                  <a:close/>
                </a:path>
              </a:pathLst>
            </a:custGeom>
            <a:ln w="15240">
              <a:solidFill>
                <a:srgbClr val="D8F2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5740" y="4238244"/>
              <a:ext cx="4448810" cy="2019300"/>
            </a:xfrm>
            <a:custGeom>
              <a:avLst/>
              <a:gdLst/>
              <a:ahLst/>
              <a:cxnLst/>
              <a:rect l="l" t="t" r="r" b="b"/>
              <a:pathLst>
                <a:path w="4448810" h="2019300">
                  <a:moveTo>
                    <a:pt x="4111751" y="2019300"/>
                  </a:moveTo>
                  <a:lnTo>
                    <a:pt x="336804" y="2019300"/>
                  </a:lnTo>
                  <a:lnTo>
                    <a:pt x="291119" y="2016223"/>
                  </a:lnTo>
                  <a:lnTo>
                    <a:pt x="247297" y="2007263"/>
                  </a:lnTo>
                  <a:lnTo>
                    <a:pt x="205740" y="1992820"/>
                  </a:lnTo>
                  <a:lnTo>
                    <a:pt x="166849" y="1973297"/>
                  </a:lnTo>
                  <a:lnTo>
                    <a:pt x="131028" y="1949097"/>
                  </a:lnTo>
                  <a:lnTo>
                    <a:pt x="98679" y="1920621"/>
                  </a:lnTo>
                  <a:lnTo>
                    <a:pt x="70202" y="1888271"/>
                  </a:lnTo>
                  <a:lnTo>
                    <a:pt x="46002" y="1852450"/>
                  </a:lnTo>
                  <a:lnTo>
                    <a:pt x="26479" y="1813560"/>
                  </a:lnTo>
                  <a:lnTo>
                    <a:pt x="12036" y="1772002"/>
                  </a:lnTo>
                  <a:lnTo>
                    <a:pt x="3076" y="1728180"/>
                  </a:lnTo>
                  <a:lnTo>
                    <a:pt x="0" y="1682496"/>
                  </a:lnTo>
                  <a:lnTo>
                    <a:pt x="0" y="335280"/>
                  </a:lnTo>
                  <a:lnTo>
                    <a:pt x="3653" y="285563"/>
                  </a:lnTo>
                  <a:lnTo>
                    <a:pt x="14266" y="238169"/>
                  </a:lnTo>
                  <a:lnTo>
                    <a:pt x="31316" y="193606"/>
                  </a:lnTo>
                  <a:lnTo>
                    <a:pt x="54282" y="152381"/>
                  </a:lnTo>
                  <a:lnTo>
                    <a:pt x="82640" y="115004"/>
                  </a:lnTo>
                  <a:lnTo>
                    <a:pt x="115869" y="81982"/>
                  </a:lnTo>
                  <a:lnTo>
                    <a:pt x="153447" y="53824"/>
                  </a:lnTo>
                  <a:lnTo>
                    <a:pt x="194852" y="31038"/>
                  </a:lnTo>
                  <a:lnTo>
                    <a:pt x="239561" y="14133"/>
                  </a:lnTo>
                  <a:lnTo>
                    <a:pt x="287052" y="3618"/>
                  </a:lnTo>
                  <a:lnTo>
                    <a:pt x="336804" y="0"/>
                  </a:lnTo>
                  <a:lnTo>
                    <a:pt x="4111751" y="0"/>
                  </a:lnTo>
                  <a:lnTo>
                    <a:pt x="4161503" y="3618"/>
                  </a:lnTo>
                  <a:lnTo>
                    <a:pt x="4208994" y="14133"/>
                  </a:lnTo>
                  <a:lnTo>
                    <a:pt x="4253703" y="31038"/>
                  </a:lnTo>
                  <a:lnTo>
                    <a:pt x="4295108" y="53824"/>
                  </a:lnTo>
                  <a:lnTo>
                    <a:pt x="4332686" y="81982"/>
                  </a:lnTo>
                  <a:lnTo>
                    <a:pt x="4365915" y="115004"/>
                  </a:lnTo>
                  <a:lnTo>
                    <a:pt x="4394273" y="152381"/>
                  </a:lnTo>
                  <a:lnTo>
                    <a:pt x="4417239" y="193606"/>
                  </a:lnTo>
                  <a:lnTo>
                    <a:pt x="4434289" y="238169"/>
                  </a:lnTo>
                  <a:lnTo>
                    <a:pt x="4444902" y="285563"/>
                  </a:lnTo>
                  <a:lnTo>
                    <a:pt x="4448556" y="335280"/>
                  </a:lnTo>
                  <a:lnTo>
                    <a:pt x="4448556" y="1682496"/>
                  </a:lnTo>
                  <a:lnTo>
                    <a:pt x="4445479" y="1728180"/>
                  </a:lnTo>
                  <a:lnTo>
                    <a:pt x="4436519" y="1772002"/>
                  </a:lnTo>
                  <a:lnTo>
                    <a:pt x="4422076" y="1813560"/>
                  </a:lnTo>
                  <a:lnTo>
                    <a:pt x="4402553" y="1852450"/>
                  </a:lnTo>
                  <a:lnTo>
                    <a:pt x="4378353" y="1888271"/>
                  </a:lnTo>
                  <a:lnTo>
                    <a:pt x="4349877" y="1920621"/>
                  </a:lnTo>
                  <a:lnTo>
                    <a:pt x="4317527" y="1949097"/>
                  </a:lnTo>
                  <a:lnTo>
                    <a:pt x="4281706" y="1973297"/>
                  </a:lnTo>
                  <a:lnTo>
                    <a:pt x="4242816" y="1992820"/>
                  </a:lnTo>
                  <a:lnTo>
                    <a:pt x="4201258" y="2007263"/>
                  </a:lnTo>
                  <a:lnTo>
                    <a:pt x="4157436" y="2016223"/>
                  </a:lnTo>
                  <a:lnTo>
                    <a:pt x="4111751" y="2019300"/>
                  </a:lnTo>
                  <a:close/>
                </a:path>
              </a:pathLst>
            </a:custGeom>
            <a:solidFill>
              <a:srgbClr val="E2EF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740" y="4238244"/>
              <a:ext cx="4448810" cy="2019300"/>
            </a:xfrm>
            <a:custGeom>
              <a:avLst/>
              <a:gdLst/>
              <a:ahLst/>
              <a:cxnLst/>
              <a:rect l="l" t="t" r="r" b="b"/>
              <a:pathLst>
                <a:path w="4448810" h="2019300">
                  <a:moveTo>
                    <a:pt x="0" y="335280"/>
                  </a:moveTo>
                  <a:lnTo>
                    <a:pt x="3653" y="285563"/>
                  </a:lnTo>
                  <a:lnTo>
                    <a:pt x="14266" y="238169"/>
                  </a:lnTo>
                  <a:lnTo>
                    <a:pt x="31316" y="193606"/>
                  </a:lnTo>
                  <a:lnTo>
                    <a:pt x="54282" y="152381"/>
                  </a:lnTo>
                  <a:lnTo>
                    <a:pt x="82640" y="115004"/>
                  </a:lnTo>
                  <a:lnTo>
                    <a:pt x="115869" y="81982"/>
                  </a:lnTo>
                  <a:lnTo>
                    <a:pt x="153447" y="53824"/>
                  </a:lnTo>
                  <a:lnTo>
                    <a:pt x="194852" y="31038"/>
                  </a:lnTo>
                  <a:lnTo>
                    <a:pt x="239561" y="14133"/>
                  </a:lnTo>
                  <a:lnTo>
                    <a:pt x="287052" y="3618"/>
                  </a:lnTo>
                  <a:lnTo>
                    <a:pt x="336804" y="0"/>
                  </a:lnTo>
                  <a:lnTo>
                    <a:pt x="4111751" y="0"/>
                  </a:lnTo>
                  <a:lnTo>
                    <a:pt x="4161503" y="3618"/>
                  </a:lnTo>
                  <a:lnTo>
                    <a:pt x="4208994" y="14133"/>
                  </a:lnTo>
                  <a:lnTo>
                    <a:pt x="4253703" y="31038"/>
                  </a:lnTo>
                  <a:lnTo>
                    <a:pt x="4295108" y="53824"/>
                  </a:lnTo>
                  <a:lnTo>
                    <a:pt x="4332686" y="81982"/>
                  </a:lnTo>
                  <a:lnTo>
                    <a:pt x="4365915" y="115004"/>
                  </a:lnTo>
                  <a:lnTo>
                    <a:pt x="4394273" y="152381"/>
                  </a:lnTo>
                  <a:lnTo>
                    <a:pt x="4417239" y="193606"/>
                  </a:lnTo>
                  <a:lnTo>
                    <a:pt x="4434289" y="238169"/>
                  </a:lnTo>
                  <a:lnTo>
                    <a:pt x="4444902" y="285563"/>
                  </a:lnTo>
                  <a:lnTo>
                    <a:pt x="4448556" y="335280"/>
                  </a:lnTo>
                  <a:lnTo>
                    <a:pt x="4448556" y="1682496"/>
                  </a:lnTo>
                  <a:lnTo>
                    <a:pt x="4445479" y="1728180"/>
                  </a:lnTo>
                  <a:lnTo>
                    <a:pt x="4436519" y="1772002"/>
                  </a:lnTo>
                  <a:lnTo>
                    <a:pt x="4422076" y="1813560"/>
                  </a:lnTo>
                  <a:lnTo>
                    <a:pt x="4402553" y="1852450"/>
                  </a:lnTo>
                  <a:lnTo>
                    <a:pt x="4378353" y="1888271"/>
                  </a:lnTo>
                  <a:lnTo>
                    <a:pt x="4349877" y="1920621"/>
                  </a:lnTo>
                  <a:lnTo>
                    <a:pt x="4317527" y="1949097"/>
                  </a:lnTo>
                  <a:lnTo>
                    <a:pt x="4281706" y="1973297"/>
                  </a:lnTo>
                  <a:lnTo>
                    <a:pt x="4242816" y="1992820"/>
                  </a:lnTo>
                  <a:lnTo>
                    <a:pt x="4201258" y="2007263"/>
                  </a:lnTo>
                  <a:lnTo>
                    <a:pt x="4157436" y="2016223"/>
                  </a:lnTo>
                  <a:lnTo>
                    <a:pt x="4111751" y="2019300"/>
                  </a:lnTo>
                  <a:lnTo>
                    <a:pt x="336804" y="2019300"/>
                  </a:lnTo>
                  <a:lnTo>
                    <a:pt x="291119" y="2016223"/>
                  </a:lnTo>
                  <a:lnTo>
                    <a:pt x="247297" y="2007263"/>
                  </a:lnTo>
                  <a:lnTo>
                    <a:pt x="205740" y="1992820"/>
                  </a:lnTo>
                  <a:lnTo>
                    <a:pt x="166849" y="1973297"/>
                  </a:lnTo>
                  <a:lnTo>
                    <a:pt x="131028" y="1949097"/>
                  </a:lnTo>
                  <a:lnTo>
                    <a:pt x="98679" y="1920621"/>
                  </a:lnTo>
                  <a:lnTo>
                    <a:pt x="70202" y="1888271"/>
                  </a:lnTo>
                  <a:lnTo>
                    <a:pt x="46002" y="1852450"/>
                  </a:lnTo>
                  <a:lnTo>
                    <a:pt x="26479" y="1813560"/>
                  </a:lnTo>
                  <a:lnTo>
                    <a:pt x="12036" y="1772002"/>
                  </a:lnTo>
                  <a:lnTo>
                    <a:pt x="3076" y="1728180"/>
                  </a:lnTo>
                  <a:lnTo>
                    <a:pt x="0" y="1682496"/>
                  </a:lnTo>
                  <a:lnTo>
                    <a:pt x="0" y="335280"/>
                  </a:lnTo>
                  <a:close/>
                </a:path>
              </a:pathLst>
            </a:custGeom>
            <a:ln w="15240">
              <a:solidFill>
                <a:srgbClr val="D8F2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5740" y="1382268"/>
              <a:ext cx="4448810" cy="2155190"/>
            </a:xfrm>
            <a:custGeom>
              <a:avLst/>
              <a:gdLst/>
              <a:ahLst/>
              <a:cxnLst/>
              <a:rect l="l" t="t" r="r" b="b"/>
              <a:pathLst>
                <a:path w="4448810" h="2155190">
                  <a:moveTo>
                    <a:pt x="4088891" y="2154935"/>
                  </a:moveTo>
                  <a:lnTo>
                    <a:pt x="359663" y="2154935"/>
                  </a:lnTo>
                  <a:lnTo>
                    <a:pt x="310968" y="2151642"/>
                  </a:lnTo>
                  <a:lnTo>
                    <a:pt x="264230" y="2142052"/>
                  </a:lnTo>
                  <a:lnTo>
                    <a:pt x="219884" y="2126599"/>
                  </a:lnTo>
                  <a:lnTo>
                    <a:pt x="178364" y="2105716"/>
                  </a:lnTo>
                  <a:lnTo>
                    <a:pt x="140103" y="2079838"/>
                  </a:lnTo>
                  <a:lnTo>
                    <a:pt x="105536" y="2049398"/>
                  </a:lnTo>
                  <a:lnTo>
                    <a:pt x="75097" y="2014832"/>
                  </a:lnTo>
                  <a:lnTo>
                    <a:pt x="49219" y="1976571"/>
                  </a:lnTo>
                  <a:lnTo>
                    <a:pt x="28336" y="1935051"/>
                  </a:lnTo>
                  <a:lnTo>
                    <a:pt x="12883" y="1890705"/>
                  </a:lnTo>
                  <a:lnTo>
                    <a:pt x="3293" y="1843967"/>
                  </a:lnTo>
                  <a:lnTo>
                    <a:pt x="0" y="1795272"/>
                  </a:lnTo>
                  <a:lnTo>
                    <a:pt x="0" y="358139"/>
                  </a:lnTo>
                  <a:lnTo>
                    <a:pt x="3293" y="309474"/>
                  </a:lnTo>
                  <a:lnTo>
                    <a:pt x="12883" y="262819"/>
                  </a:lnTo>
                  <a:lnTo>
                    <a:pt x="28336" y="218598"/>
                  </a:lnTo>
                  <a:lnTo>
                    <a:pt x="49219" y="177235"/>
                  </a:lnTo>
                  <a:lnTo>
                    <a:pt x="75097" y="139153"/>
                  </a:lnTo>
                  <a:lnTo>
                    <a:pt x="105536" y="104774"/>
                  </a:lnTo>
                  <a:lnTo>
                    <a:pt x="140103" y="74524"/>
                  </a:lnTo>
                  <a:lnTo>
                    <a:pt x="178364" y="48824"/>
                  </a:lnTo>
                  <a:lnTo>
                    <a:pt x="219884" y="28098"/>
                  </a:lnTo>
                  <a:lnTo>
                    <a:pt x="264230" y="12770"/>
                  </a:lnTo>
                  <a:lnTo>
                    <a:pt x="310968" y="3263"/>
                  </a:lnTo>
                  <a:lnTo>
                    <a:pt x="359663" y="0"/>
                  </a:lnTo>
                  <a:lnTo>
                    <a:pt x="4088891" y="0"/>
                  </a:lnTo>
                  <a:lnTo>
                    <a:pt x="4137587" y="3263"/>
                  </a:lnTo>
                  <a:lnTo>
                    <a:pt x="4184325" y="12770"/>
                  </a:lnTo>
                  <a:lnTo>
                    <a:pt x="4228671" y="28098"/>
                  </a:lnTo>
                  <a:lnTo>
                    <a:pt x="4270191" y="48824"/>
                  </a:lnTo>
                  <a:lnTo>
                    <a:pt x="4308452" y="74524"/>
                  </a:lnTo>
                  <a:lnTo>
                    <a:pt x="4343018" y="104774"/>
                  </a:lnTo>
                  <a:lnTo>
                    <a:pt x="4373458" y="139153"/>
                  </a:lnTo>
                  <a:lnTo>
                    <a:pt x="4399336" y="177235"/>
                  </a:lnTo>
                  <a:lnTo>
                    <a:pt x="4420219" y="218598"/>
                  </a:lnTo>
                  <a:lnTo>
                    <a:pt x="4435672" y="262819"/>
                  </a:lnTo>
                  <a:lnTo>
                    <a:pt x="4445262" y="309474"/>
                  </a:lnTo>
                  <a:lnTo>
                    <a:pt x="4448556" y="358139"/>
                  </a:lnTo>
                  <a:lnTo>
                    <a:pt x="4448556" y="1795272"/>
                  </a:lnTo>
                  <a:lnTo>
                    <a:pt x="4445262" y="1843967"/>
                  </a:lnTo>
                  <a:lnTo>
                    <a:pt x="4435672" y="1890705"/>
                  </a:lnTo>
                  <a:lnTo>
                    <a:pt x="4420219" y="1935051"/>
                  </a:lnTo>
                  <a:lnTo>
                    <a:pt x="4399336" y="1976571"/>
                  </a:lnTo>
                  <a:lnTo>
                    <a:pt x="4373458" y="2014832"/>
                  </a:lnTo>
                  <a:lnTo>
                    <a:pt x="4343018" y="2049398"/>
                  </a:lnTo>
                  <a:lnTo>
                    <a:pt x="4308452" y="2079838"/>
                  </a:lnTo>
                  <a:lnTo>
                    <a:pt x="4270191" y="2105716"/>
                  </a:lnTo>
                  <a:lnTo>
                    <a:pt x="4228671" y="2126599"/>
                  </a:lnTo>
                  <a:lnTo>
                    <a:pt x="4184325" y="2142052"/>
                  </a:lnTo>
                  <a:lnTo>
                    <a:pt x="4137587" y="2151642"/>
                  </a:lnTo>
                  <a:lnTo>
                    <a:pt x="4088891" y="2154935"/>
                  </a:lnTo>
                  <a:close/>
                </a:path>
              </a:pathLst>
            </a:custGeom>
            <a:solidFill>
              <a:srgbClr val="E2EF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5740" y="1382268"/>
              <a:ext cx="4448810" cy="2155190"/>
            </a:xfrm>
            <a:custGeom>
              <a:avLst/>
              <a:gdLst/>
              <a:ahLst/>
              <a:cxnLst/>
              <a:rect l="l" t="t" r="r" b="b"/>
              <a:pathLst>
                <a:path w="4448810" h="2155190">
                  <a:moveTo>
                    <a:pt x="0" y="358139"/>
                  </a:moveTo>
                  <a:lnTo>
                    <a:pt x="3293" y="309474"/>
                  </a:lnTo>
                  <a:lnTo>
                    <a:pt x="12883" y="262819"/>
                  </a:lnTo>
                  <a:lnTo>
                    <a:pt x="28336" y="218598"/>
                  </a:lnTo>
                  <a:lnTo>
                    <a:pt x="49219" y="177235"/>
                  </a:lnTo>
                  <a:lnTo>
                    <a:pt x="75097" y="139153"/>
                  </a:lnTo>
                  <a:lnTo>
                    <a:pt x="105536" y="104774"/>
                  </a:lnTo>
                  <a:lnTo>
                    <a:pt x="140103" y="74524"/>
                  </a:lnTo>
                  <a:lnTo>
                    <a:pt x="178364" y="48824"/>
                  </a:lnTo>
                  <a:lnTo>
                    <a:pt x="219884" y="28098"/>
                  </a:lnTo>
                  <a:lnTo>
                    <a:pt x="264230" y="12770"/>
                  </a:lnTo>
                  <a:lnTo>
                    <a:pt x="310968" y="3263"/>
                  </a:lnTo>
                  <a:lnTo>
                    <a:pt x="359663" y="0"/>
                  </a:lnTo>
                  <a:lnTo>
                    <a:pt x="4088891" y="0"/>
                  </a:lnTo>
                  <a:lnTo>
                    <a:pt x="4137587" y="3263"/>
                  </a:lnTo>
                  <a:lnTo>
                    <a:pt x="4184325" y="12770"/>
                  </a:lnTo>
                  <a:lnTo>
                    <a:pt x="4228671" y="28098"/>
                  </a:lnTo>
                  <a:lnTo>
                    <a:pt x="4270191" y="48824"/>
                  </a:lnTo>
                  <a:lnTo>
                    <a:pt x="4308452" y="74524"/>
                  </a:lnTo>
                  <a:lnTo>
                    <a:pt x="4343018" y="104774"/>
                  </a:lnTo>
                  <a:lnTo>
                    <a:pt x="4373458" y="139153"/>
                  </a:lnTo>
                  <a:lnTo>
                    <a:pt x="4399336" y="177235"/>
                  </a:lnTo>
                  <a:lnTo>
                    <a:pt x="4420219" y="218598"/>
                  </a:lnTo>
                  <a:lnTo>
                    <a:pt x="4435672" y="262819"/>
                  </a:lnTo>
                  <a:lnTo>
                    <a:pt x="4445262" y="309474"/>
                  </a:lnTo>
                  <a:lnTo>
                    <a:pt x="4448556" y="358139"/>
                  </a:lnTo>
                  <a:lnTo>
                    <a:pt x="4448556" y="1795272"/>
                  </a:lnTo>
                  <a:lnTo>
                    <a:pt x="4445262" y="1843967"/>
                  </a:lnTo>
                  <a:lnTo>
                    <a:pt x="4435672" y="1890705"/>
                  </a:lnTo>
                  <a:lnTo>
                    <a:pt x="4420219" y="1935051"/>
                  </a:lnTo>
                  <a:lnTo>
                    <a:pt x="4399336" y="1976571"/>
                  </a:lnTo>
                  <a:lnTo>
                    <a:pt x="4373458" y="2014832"/>
                  </a:lnTo>
                  <a:lnTo>
                    <a:pt x="4343018" y="2049398"/>
                  </a:lnTo>
                  <a:lnTo>
                    <a:pt x="4308452" y="2079838"/>
                  </a:lnTo>
                  <a:lnTo>
                    <a:pt x="4270191" y="2105716"/>
                  </a:lnTo>
                  <a:lnTo>
                    <a:pt x="4228671" y="2126599"/>
                  </a:lnTo>
                  <a:lnTo>
                    <a:pt x="4184325" y="2142052"/>
                  </a:lnTo>
                  <a:lnTo>
                    <a:pt x="4137587" y="2151642"/>
                  </a:lnTo>
                  <a:lnTo>
                    <a:pt x="4088891" y="2154935"/>
                  </a:lnTo>
                  <a:lnTo>
                    <a:pt x="359663" y="2154935"/>
                  </a:lnTo>
                  <a:lnTo>
                    <a:pt x="310968" y="2151642"/>
                  </a:lnTo>
                  <a:lnTo>
                    <a:pt x="264230" y="2142052"/>
                  </a:lnTo>
                  <a:lnTo>
                    <a:pt x="219884" y="2126599"/>
                  </a:lnTo>
                  <a:lnTo>
                    <a:pt x="178364" y="2105716"/>
                  </a:lnTo>
                  <a:lnTo>
                    <a:pt x="140103" y="2079838"/>
                  </a:lnTo>
                  <a:lnTo>
                    <a:pt x="105536" y="2049398"/>
                  </a:lnTo>
                  <a:lnTo>
                    <a:pt x="75097" y="2014832"/>
                  </a:lnTo>
                  <a:lnTo>
                    <a:pt x="49219" y="1976571"/>
                  </a:lnTo>
                  <a:lnTo>
                    <a:pt x="28336" y="1935051"/>
                  </a:lnTo>
                  <a:lnTo>
                    <a:pt x="12883" y="1890705"/>
                  </a:lnTo>
                  <a:lnTo>
                    <a:pt x="3293" y="1843967"/>
                  </a:lnTo>
                  <a:lnTo>
                    <a:pt x="0" y="1795272"/>
                  </a:lnTo>
                  <a:lnTo>
                    <a:pt x="0" y="358139"/>
                  </a:lnTo>
                  <a:close/>
                </a:path>
              </a:pathLst>
            </a:custGeom>
            <a:ln w="15240">
              <a:solidFill>
                <a:srgbClr val="D8F2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59095" y="1667255"/>
              <a:ext cx="0" cy="4305300"/>
            </a:xfrm>
            <a:custGeom>
              <a:avLst/>
              <a:gdLst/>
              <a:ahLst/>
              <a:cxnLst/>
              <a:rect l="l" t="t" r="r" b="b"/>
              <a:pathLst>
                <a:path h="4305300">
                  <a:moveTo>
                    <a:pt x="0" y="0"/>
                  </a:moveTo>
                  <a:lnTo>
                    <a:pt x="0" y="4305300"/>
                  </a:lnTo>
                </a:path>
              </a:pathLst>
            </a:custGeom>
            <a:ln w="3048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43855" y="6067044"/>
              <a:ext cx="30480" cy="44450"/>
            </a:xfrm>
            <a:custGeom>
              <a:avLst/>
              <a:gdLst/>
              <a:ahLst/>
              <a:cxnLst/>
              <a:rect l="l" t="t" r="r" b="b"/>
              <a:pathLst>
                <a:path w="30479" h="44450">
                  <a:moveTo>
                    <a:pt x="30480" y="44195"/>
                  </a:moveTo>
                  <a:lnTo>
                    <a:pt x="0" y="44195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44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200660" y="1528086"/>
            <a:ext cx="2078989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b="1" dirty="0">
                <a:latin typeface="Calibri"/>
                <a:cs typeface="Calibri"/>
              </a:rPr>
              <a:t>Why</a:t>
            </a:r>
            <a:r>
              <a:rPr sz="1650" b="1" spc="-50" dirty="0">
                <a:latin typeface="Calibri"/>
                <a:cs typeface="Calibri"/>
              </a:rPr>
              <a:t> </a:t>
            </a:r>
            <a:r>
              <a:rPr sz="1650" b="1" dirty="0">
                <a:latin typeface="Calibri"/>
                <a:cs typeface="Calibri"/>
              </a:rPr>
              <a:t>is</a:t>
            </a:r>
            <a:r>
              <a:rPr sz="1650" b="1" spc="-25" dirty="0">
                <a:latin typeface="Calibri"/>
                <a:cs typeface="Calibri"/>
              </a:rPr>
              <a:t> </a:t>
            </a:r>
            <a:r>
              <a:rPr sz="1650" b="1" dirty="0">
                <a:latin typeface="Calibri"/>
                <a:cs typeface="Calibri"/>
              </a:rPr>
              <a:t>that</a:t>
            </a:r>
            <a:r>
              <a:rPr sz="1650" b="1" spc="-50" dirty="0">
                <a:latin typeface="Calibri"/>
                <a:cs typeface="Calibri"/>
              </a:rPr>
              <a:t> </a:t>
            </a:r>
            <a:r>
              <a:rPr sz="1650" b="1" spc="-10" dirty="0">
                <a:latin typeface="Calibri"/>
                <a:cs typeface="Calibri"/>
              </a:rPr>
              <a:t>happening?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4151" y="1818132"/>
            <a:ext cx="3865245" cy="1600200"/>
            <a:chOff x="454151" y="1818132"/>
            <a:chExt cx="3865245" cy="1600200"/>
          </a:xfrm>
        </p:grpSpPr>
        <p:sp>
          <p:nvSpPr>
            <p:cNvPr id="14" name="object 14"/>
            <p:cNvSpPr/>
            <p:nvPr/>
          </p:nvSpPr>
          <p:spPr>
            <a:xfrm>
              <a:off x="461771" y="1825752"/>
              <a:ext cx="3850004" cy="1584960"/>
            </a:xfrm>
            <a:custGeom>
              <a:avLst/>
              <a:gdLst/>
              <a:ahLst/>
              <a:cxnLst/>
              <a:rect l="l" t="t" r="r" b="b"/>
              <a:pathLst>
                <a:path w="3850004" h="1584960">
                  <a:moveTo>
                    <a:pt x="3585972" y="1584959"/>
                  </a:moveTo>
                  <a:lnTo>
                    <a:pt x="263652" y="1584959"/>
                  </a:lnTo>
                  <a:lnTo>
                    <a:pt x="216479" y="1580735"/>
                  </a:lnTo>
                  <a:lnTo>
                    <a:pt x="171990" y="1568545"/>
                  </a:lnTo>
                  <a:lnTo>
                    <a:pt x="130951" y="1549117"/>
                  </a:lnTo>
                  <a:lnTo>
                    <a:pt x="94126" y="1523180"/>
                  </a:lnTo>
                  <a:lnTo>
                    <a:pt x="62281" y="1491460"/>
                  </a:lnTo>
                  <a:lnTo>
                    <a:pt x="36180" y="1454686"/>
                  </a:lnTo>
                  <a:lnTo>
                    <a:pt x="16590" y="1413584"/>
                  </a:lnTo>
                  <a:lnTo>
                    <a:pt x="4275" y="1368882"/>
                  </a:lnTo>
                  <a:lnTo>
                    <a:pt x="0" y="1321307"/>
                  </a:lnTo>
                  <a:lnTo>
                    <a:pt x="0" y="265175"/>
                  </a:lnTo>
                  <a:lnTo>
                    <a:pt x="4275" y="217549"/>
                  </a:lnTo>
                  <a:lnTo>
                    <a:pt x="16590" y="172707"/>
                  </a:lnTo>
                  <a:lnTo>
                    <a:pt x="36180" y="131402"/>
                  </a:lnTo>
                  <a:lnTo>
                    <a:pt x="62281" y="94387"/>
                  </a:lnTo>
                  <a:lnTo>
                    <a:pt x="94126" y="62415"/>
                  </a:lnTo>
                  <a:lnTo>
                    <a:pt x="130951" y="36237"/>
                  </a:lnTo>
                  <a:lnTo>
                    <a:pt x="171990" y="16607"/>
                  </a:lnTo>
                  <a:lnTo>
                    <a:pt x="216479" y="4277"/>
                  </a:lnTo>
                  <a:lnTo>
                    <a:pt x="263652" y="0"/>
                  </a:lnTo>
                  <a:lnTo>
                    <a:pt x="3585972" y="0"/>
                  </a:lnTo>
                  <a:lnTo>
                    <a:pt x="3633144" y="4277"/>
                  </a:lnTo>
                  <a:lnTo>
                    <a:pt x="3677633" y="16607"/>
                  </a:lnTo>
                  <a:lnTo>
                    <a:pt x="3718672" y="36237"/>
                  </a:lnTo>
                  <a:lnTo>
                    <a:pt x="3755497" y="62415"/>
                  </a:lnTo>
                  <a:lnTo>
                    <a:pt x="3787342" y="94387"/>
                  </a:lnTo>
                  <a:lnTo>
                    <a:pt x="3813443" y="131402"/>
                  </a:lnTo>
                  <a:lnTo>
                    <a:pt x="3833033" y="172707"/>
                  </a:lnTo>
                  <a:lnTo>
                    <a:pt x="3845348" y="217549"/>
                  </a:lnTo>
                  <a:lnTo>
                    <a:pt x="3849624" y="265175"/>
                  </a:lnTo>
                  <a:lnTo>
                    <a:pt x="3849624" y="1321307"/>
                  </a:lnTo>
                  <a:lnTo>
                    <a:pt x="3845348" y="1368882"/>
                  </a:lnTo>
                  <a:lnTo>
                    <a:pt x="3833033" y="1413584"/>
                  </a:lnTo>
                  <a:lnTo>
                    <a:pt x="3813443" y="1454686"/>
                  </a:lnTo>
                  <a:lnTo>
                    <a:pt x="3787342" y="1491460"/>
                  </a:lnTo>
                  <a:lnTo>
                    <a:pt x="3755497" y="1523180"/>
                  </a:lnTo>
                  <a:lnTo>
                    <a:pt x="3718672" y="1549117"/>
                  </a:lnTo>
                  <a:lnTo>
                    <a:pt x="3677633" y="1568545"/>
                  </a:lnTo>
                  <a:lnTo>
                    <a:pt x="3633144" y="1580735"/>
                  </a:lnTo>
                  <a:lnTo>
                    <a:pt x="3585972" y="1584959"/>
                  </a:lnTo>
                  <a:close/>
                </a:path>
              </a:pathLst>
            </a:custGeom>
            <a:solidFill>
              <a:srgbClr val="156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1771" y="1825752"/>
              <a:ext cx="3850004" cy="1584960"/>
            </a:xfrm>
            <a:custGeom>
              <a:avLst/>
              <a:gdLst/>
              <a:ahLst/>
              <a:cxnLst/>
              <a:rect l="l" t="t" r="r" b="b"/>
              <a:pathLst>
                <a:path w="3850004" h="1584960">
                  <a:moveTo>
                    <a:pt x="0" y="265175"/>
                  </a:moveTo>
                  <a:lnTo>
                    <a:pt x="4275" y="217549"/>
                  </a:lnTo>
                  <a:lnTo>
                    <a:pt x="16590" y="172707"/>
                  </a:lnTo>
                  <a:lnTo>
                    <a:pt x="36180" y="131402"/>
                  </a:lnTo>
                  <a:lnTo>
                    <a:pt x="62281" y="94387"/>
                  </a:lnTo>
                  <a:lnTo>
                    <a:pt x="94126" y="62415"/>
                  </a:lnTo>
                  <a:lnTo>
                    <a:pt x="130951" y="36237"/>
                  </a:lnTo>
                  <a:lnTo>
                    <a:pt x="171990" y="16607"/>
                  </a:lnTo>
                  <a:lnTo>
                    <a:pt x="216479" y="4277"/>
                  </a:lnTo>
                  <a:lnTo>
                    <a:pt x="263652" y="0"/>
                  </a:lnTo>
                  <a:lnTo>
                    <a:pt x="3585972" y="0"/>
                  </a:lnTo>
                  <a:lnTo>
                    <a:pt x="3633144" y="4277"/>
                  </a:lnTo>
                  <a:lnTo>
                    <a:pt x="3677633" y="16607"/>
                  </a:lnTo>
                  <a:lnTo>
                    <a:pt x="3718672" y="36237"/>
                  </a:lnTo>
                  <a:lnTo>
                    <a:pt x="3755497" y="62415"/>
                  </a:lnTo>
                  <a:lnTo>
                    <a:pt x="3787342" y="94387"/>
                  </a:lnTo>
                  <a:lnTo>
                    <a:pt x="3813443" y="131402"/>
                  </a:lnTo>
                  <a:lnTo>
                    <a:pt x="3833033" y="172707"/>
                  </a:lnTo>
                  <a:lnTo>
                    <a:pt x="3845348" y="217549"/>
                  </a:lnTo>
                  <a:lnTo>
                    <a:pt x="3849624" y="265175"/>
                  </a:lnTo>
                  <a:lnTo>
                    <a:pt x="3849624" y="1321307"/>
                  </a:lnTo>
                  <a:lnTo>
                    <a:pt x="3845348" y="1368882"/>
                  </a:lnTo>
                  <a:lnTo>
                    <a:pt x="3833033" y="1413584"/>
                  </a:lnTo>
                  <a:lnTo>
                    <a:pt x="3813443" y="1454686"/>
                  </a:lnTo>
                  <a:lnTo>
                    <a:pt x="3787342" y="1491460"/>
                  </a:lnTo>
                  <a:lnTo>
                    <a:pt x="3755497" y="1523180"/>
                  </a:lnTo>
                  <a:lnTo>
                    <a:pt x="3718672" y="1549117"/>
                  </a:lnTo>
                  <a:lnTo>
                    <a:pt x="3677633" y="1568545"/>
                  </a:lnTo>
                  <a:lnTo>
                    <a:pt x="3633144" y="1580735"/>
                  </a:lnTo>
                  <a:lnTo>
                    <a:pt x="3585972" y="1584959"/>
                  </a:lnTo>
                  <a:lnTo>
                    <a:pt x="263652" y="1584959"/>
                  </a:lnTo>
                  <a:lnTo>
                    <a:pt x="216479" y="1580735"/>
                  </a:lnTo>
                  <a:lnTo>
                    <a:pt x="171990" y="1568545"/>
                  </a:lnTo>
                  <a:lnTo>
                    <a:pt x="130951" y="1549117"/>
                  </a:lnTo>
                  <a:lnTo>
                    <a:pt x="94126" y="1523180"/>
                  </a:lnTo>
                  <a:lnTo>
                    <a:pt x="62281" y="1491460"/>
                  </a:lnTo>
                  <a:lnTo>
                    <a:pt x="36180" y="1454686"/>
                  </a:lnTo>
                  <a:lnTo>
                    <a:pt x="16590" y="1413584"/>
                  </a:lnTo>
                  <a:lnTo>
                    <a:pt x="4275" y="1368882"/>
                  </a:lnTo>
                  <a:lnTo>
                    <a:pt x="0" y="1321307"/>
                  </a:lnTo>
                  <a:lnTo>
                    <a:pt x="0" y="265175"/>
                  </a:lnTo>
                  <a:close/>
                </a:path>
              </a:pathLst>
            </a:custGeom>
            <a:ln w="15240">
              <a:solidFill>
                <a:srgbClr val="0C44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59421" y="1514325"/>
            <a:ext cx="3581400" cy="180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8015">
              <a:lnSpc>
                <a:spcPct val="100000"/>
              </a:lnSpc>
              <a:spcBef>
                <a:spcPts val="105"/>
              </a:spcBef>
            </a:pPr>
            <a:r>
              <a:rPr sz="1650" b="1" dirty="0">
                <a:latin typeface="Calibri"/>
                <a:cs typeface="Calibri"/>
              </a:rPr>
              <a:t>When</a:t>
            </a:r>
            <a:r>
              <a:rPr sz="1650" b="1" spc="-15" dirty="0">
                <a:latin typeface="Calibri"/>
                <a:cs typeface="Calibri"/>
              </a:rPr>
              <a:t> </a:t>
            </a:r>
            <a:r>
              <a:rPr sz="1650" b="1" dirty="0">
                <a:latin typeface="Calibri"/>
                <a:cs typeface="Calibri"/>
              </a:rPr>
              <a:t>is</a:t>
            </a:r>
            <a:r>
              <a:rPr sz="1650" b="1" spc="-20" dirty="0">
                <a:latin typeface="Calibri"/>
                <a:cs typeface="Calibri"/>
              </a:rPr>
              <a:t> </a:t>
            </a:r>
            <a:r>
              <a:rPr sz="1650" b="1" dirty="0">
                <a:latin typeface="Calibri"/>
                <a:cs typeface="Calibri"/>
              </a:rPr>
              <a:t>this</a:t>
            </a:r>
            <a:r>
              <a:rPr sz="1650" b="1" spc="-30" dirty="0">
                <a:latin typeface="Calibri"/>
                <a:cs typeface="Calibri"/>
              </a:rPr>
              <a:t> </a:t>
            </a:r>
            <a:r>
              <a:rPr sz="1650" b="1" spc="-10" dirty="0">
                <a:latin typeface="Calibri"/>
                <a:cs typeface="Calibri"/>
              </a:rPr>
              <a:t>happening?</a:t>
            </a:r>
            <a:endParaRPr sz="1650">
              <a:latin typeface="Calibri"/>
              <a:cs typeface="Calibri"/>
            </a:endParaRPr>
          </a:p>
          <a:p>
            <a:pPr marL="12700" marR="422909" indent="-7620">
              <a:lnSpc>
                <a:spcPct val="102099"/>
              </a:lnSpc>
              <a:spcBef>
                <a:spcPts val="1340"/>
              </a:spcBef>
              <a:buSzPct val="93103"/>
              <a:buChar char="•"/>
              <a:tabLst>
                <a:tab pos="78105" algn="l"/>
              </a:tabLst>
            </a:pP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	Early</a:t>
            </a:r>
            <a:r>
              <a:rPr sz="14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exposure</a:t>
            </a:r>
            <a:r>
              <a:rPr sz="14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145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internships,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sz="145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courses,</a:t>
            </a:r>
            <a:r>
              <a:rPr sz="145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5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side</a:t>
            </a:r>
            <a:r>
              <a:rPr sz="145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projects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50">
              <a:latin typeface="Arial MT"/>
              <a:cs typeface="Arial MT"/>
            </a:endParaRPr>
          </a:p>
          <a:p>
            <a:pPr marL="78105" indent="-73025">
              <a:lnSpc>
                <a:spcPct val="100000"/>
              </a:lnSpc>
              <a:spcBef>
                <a:spcPts val="45"/>
              </a:spcBef>
              <a:buSzPct val="93103"/>
              <a:buChar char="•"/>
              <a:tabLst>
                <a:tab pos="78105" algn="l"/>
              </a:tabLst>
            </a:pP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Rapid</a:t>
            </a:r>
            <a:r>
              <a:rPr sz="145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shifts</a:t>
            </a:r>
            <a:r>
              <a:rPr sz="145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career</a:t>
            </a:r>
            <a:r>
              <a:rPr sz="145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choices,</a:t>
            </a:r>
            <a:r>
              <a:rPr sz="145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Arial MT"/>
                <a:cs typeface="Arial MT"/>
              </a:rPr>
              <a:t>often</a:t>
            </a: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switching</a:t>
            </a:r>
            <a:r>
              <a:rPr sz="145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jobs</a:t>
            </a:r>
            <a:r>
              <a:rPr sz="14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within</a:t>
            </a:r>
            <a:r>
              <a:rPr sz="145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2-3</a:t>
            </a:r>
            <a:r>
              <a:rPr sz="14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50">
              <a:latin typeface="Arial MT"/>
              <a:cs typeface="Arial MT"/>
            </a:endParaRPr>
          </a:p>
          <a:p>
            <a:pPr marL="12700" marR="5080" indent="-7620">
              <a:lnSpc>
                <a:spcPct val="102099"/>
              </a:lnSpc>
              <a:spcBef>
                <a:spcPts val="10"/>
              </a:spcBef>
              <a:buSzPct val="93103"/>
              <a:buChar char="•"/>
              <a:tabLst>
                <a:tab pos="78105" algn="l"/>
              </a:tabLst>
            </a:pP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	They</a:t>
            </a:r>
            <a:r>
              <a:rPr sz="14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embrace</a:t>
            </a:r>
            <a:r>
              <a:rPr sz="145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gig</a:t>
            </a:r>
            <a:r>
              <a:rPr sz="145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economy</a:t>
            </a:r>
            <a:r>
              <a:rPr sz="145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5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remote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work early</a:t>
            </a:r>
            <a:r>
              <a:rPr sz="145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4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145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careers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54151" y="4686300"/>
            <a:ext cx="3979545" cy="1414780"/>
            <a:chOff x="454151" y="4686300"/>
            <a:chExt cx="3979545" cy="1414780"/>
          </a:xfrm>
        </p:grpSpPr>
        <p:sp>
          <p:nvSpPr>
            <p:cNvPr id="18" name="object 18"/>
            <p:cNvSpPr/>
            <p:nvPr/>
          </p:nvSpPr>
          <p:spPr>
            <a:xfrm>
              <a:off x="461771" y="4693920"/>
              <a:ext cx="3964304" cy="1399540"/>
            </a:xfrm>
            <a:custGeom>
              <a:avLst/>
              <a:gdLst/>
              <a:ahLst/>
              <a:cxnLst/>
              <a:rect l="l" t="t" r="r" b="b"/>
              <a:pathLst>
                <a:path w="3964304" h="1399539">
                  <a:moveTo>
                    <a:pt x="3730751" y="1399032"/>
                  </a:moveTo>
                  <a:lnTo>
                    <a:pt x="233172" y="1399032"/>
                  </a:lnTo>
                  <a:lnTo>
                    <a:pt x="186398" y="1394263"/>
                  </a:lnTo>
                  <a:lnTo>
                    <a:pt x="142732" y="1380601"/>
                  </a:lnTo>
                  <a:lnTo>
                    <a:pt x="103137" y="1359009"/>
                  </a:lnTo>
                  <a:lnTo>
                    <a:pt x="68580" y="1330452"/>
                  </a:lnTo>
                  <a:lnTo>
                    <a:pt x="40022" y="1295894"/>
                  </a:lnTo>
                  <a:lnTo>
                    <a:pt x="18430" y="1256299"/>
                  </a:lnTo>
                  <a:lnTo>
                    <a:pt x="4768" y="1212633"/>
                  </a:lnTo>
                  <a:lnTo>
                    <a:pt x="0" y="1165859"/>
                  </a:lnTo>
                  <a:lnTo>
                    <a:pt x="0" y="233172"/>
                  </a:lnTo>
                  <a:lnTo>
                    <a:pt x="4768" y="185960"/>
                  </a:lnTo>
                  <a:lnTo>
                    <a:pt x="18430" y="142089"/>
                  </a:lnTo>
                  <a:lnTo>
                    <a:pt x="40022" y="102468"/>
                  </a:lnTo>
                  <a:lnTo>
                    <a:pt x="68580" y="68008"/>
                  </a:lnTo>
                  <a:lnTo>
                    <a:pt x="103137" y="39621"/>
                  </a:lnTo>
                  <a:lnTo>
                    <a:pt x="142732" y="18216"/>
                  </a:lnTo>
                  <a:lnTo>
                    <a:pt x="186398" y="4705"/>
                  </a:lnTo>
                  <a:lnTo>
                    <a:pt x="233172" y="0"/>
                  </a:lnTo>
                  <a:lnTo>
                    <a:pt x="3730751" y="0"/>
                  </a:lnTo>
                  <a:lnTo>
                    <a:pt x="3777963" y="4705"/>
                  </a:lnTo>
                  <a:lnTo>
                    <a:pt x="3821834" y="18216"/>
                  </a:lnTo>
                  <a:lnTo>
                    <a:pt x="3861455" y="39621"/>
                  </a:lnTo>
                  <a:lnTo>
                    <a:pt x="3895915" y="68008"/>
                  </a:lnTo>
                  <a:lnTo>
                    <a:pt x="3924302" y="102468"/>
                  </a:lnTo>
                  <a:lnTo>
                    <a:pt x="3945707" y="142089"/>
                  </a:lnTo>
                  <a:lnTo>
                    <a:pt x="3959218" y="185960"/>
                  </a:lnTo>
                  <a:lnTo>
                    <a:pt x="3963924" y="233172"/>
                  </a:lnTo>
                  <a:lnTo>
                    <a:pt x="3963924" y="1165859"/>
                  </a:lnTo>
                  <a:lnTo>
                    <a:pt x="3959218" y="1212633"/>
                  </a:lnTo>
                  <a:lnTo>
                    <a:pt x="3945707" y="1256299"/>
                  </a:lnTo>
                  <a:lnTo>
                    <a:pt x="3924302" y="1295894"/>
                  </a:lnTo>
                  <a:lnTo>
                    <a:pt x="3895915" y="1330452"/>
                  </a:lnTo>
                  <a:lnTo>
                    <a:pt x="3861455" y="1359009"/>
                  </a:lnTo>
                  <a:lnTo>
                    <a:pt x="3821834" y="1380601"/>
                  </a:lnTo>
                  <a:lnTo>
                    <a:pt x="3777963" y="1394263"/>
                  </a:lnTo>
                  <a:lnTo>
                    <a:pt x="3730751" y="1399032"/>
                  </a:lnTo>
                  <a:close/>
                </a:path>
              </a:pathLst>
            </a:custGeom>
            <a:solidFill>
              <a:srgbClr val="156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1771" y="4693920"/>
              <a:ext cx="3964304" cy="1399540"/>
            </a:xfrm>
            <a:custGeom>
              <a:avLst/>
              <a:gdLst/>
              <a:ahLst/>
              <a:cxnLst/>
              <a:rect l="l" t="t" r="r" b="b"/>
              <a:pathLst>
                <a:path w="3964304" h="1399539">
                  <a:moveTo>
                    <a:pt x="0" y="233172"/>
                  </a:moveTo>
                  <a:lnTo>
                    <a:pt x="4768" y="185960"/>
                  </a:lnTo>
                  <a:lnTo>
                    <a:pt x="18430" y="142089"/>
                  </a:lnTo>
                  <a:lnTo>
                    <a:pt x="40022" y="102468"/>
                  </a:lnTo>
                  <a:lnTo>
                    <a:pt x="68580" y="68008"/>
                  </a:lnTo>
                  <a:lnTo>
                    <a:pt x="103137" y="39621"/>
                  </a:lnTo>
                  <a:lnTo>
                    <a:pt x="142732" y="18216"/>
                  </a:lnTo>
                  <a:lnTo>
                    <a:pt x="186398" y="4705"/>
                  </a:lnTo>
                  <a:lnTo>
                    <a:pt x="233172" y="0"/>
                  </a:lnTo>
                  <a:lnTo>
                    <a:pt x="3730751" y="0"/>
                  </a:lnTo>
                  <a:lnTo>
                    <a:pt x="3777963" y="4705"/>
                  </a:lnTo>
                  <a:lnTo>
                    <a:pt x="3821834" y="18216"/>
                  </a:lnTo>
                  <a:lnTo>
                    <a:pt x="3861455" y="39621"/>
                  </a:lnTo>
                  <a:lnTo>
                    <a:pt x="3895915" y="68008"/>
                  </a:lnTo>
                  <a:lnTo>
                    <a:pt x="3924302" y="102468"/>
                  </a:lnTo>
                  <a:lnTo>
                    <a:pt x="3945707" y="142089"/>
                  </a:lnTo>
                  <a:lnTo>
                    <a:pt x="3959218" y="185960"/>
                  </a:lnTo>
                  <a:lnTo>
                    <a:pt x="3963924" y="233172"/>
                  </a:lnTo>
                  <a:lnTo>
                    <a:pt x="3963924" y="1165859"/>
                  </a:lnTo>
                  <a:lnTo>
                    <a:pt x="3959218" y="1212633"/>
                  </a:lnTo>
                  <a:lnTo>
                    <a:pt x="3945707" y="1256299"/>
                  </a:lnTo>
                  <a:lnTo>
                    <a:pt x="3924302" y="1295894"/>
                  </a:lnTo>
                  <a:lnTo>
                    <a:pt x="3895915" y="1330452"/>
                  </a:lnTo>
                  <a:lnTo>
                    <a:pt x="3861455" y="1359009"/>
                  </a:lnTo>
                  <a:lnTo>
                    <a:pt x="3821834" y="1380601"/>
                  </a:lnTo>
                  <a:lnTo>
                    <a:pt x="3777963" y="1394263"/>
                  </a:lnTo>
                  <a:lnTo>
                    <a:pt x="3730751" y="1399032"/>
                  </a:lnTo>
                  <a:lnTo>
                    <a:pt x="233172" y="1399032"/>
                  </a:lnTo>
                  <a:lnTo>
                    <a:pt x="186398" y="1394263"/>
                  </a:lnTo>
                  <a:lnTo>
                    <a:pt x="142732" y="1380601"/>
                  </a:lnTo>
                  <a:lnTo>
                    <a:pt x="103137" y="1359009"/>
                  </a:lnTo>
                  <a:lnTo>
                    <a:pt x="68580" y="1330452"/>
                  </a:lnTo>
                  <a:lnTo>
                    <a:pt x="40022" y="1295894"/>
                  </a:lnTo>
                  <a:lnTo>
                    <a:pt x="18430" y="1256299"/>
                  </a:lnTo>
                  <a:lnTo>
                    <a:pt x="4768" y="1212633"/>
                  </a:lnTo>
                  <a:lnTo>
                    <a:pt x="0" y="1165859"/>
                  </a:lnTo>
                  <a:lnTo>
                    <a:pt x="0" y="233172"/>
                  </a:lnTo>
                  <a:close/>
                </a:path>
              </a:pathLst>
            </a:custGeom>
            <a:ln w="15240">
              <a:solidFill>
                <a:srgbClr val="0C44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25255" y="4263999"/>
            <a:ext cx="3905250" cy="184785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803275">
              <a:lnSpc>
                <a:spcPct val="100000"/>
              </a:lnSpc>
              <a:spcBef>
                <a:spcPts val="980"/>
              </a:spcBef>
            </a:pPr>
            <a:r>
              <a:rPr sz="1650" b="1" dirty="0">
                <a:latin typeface="Calibri"/>
                <a:cs typeface="Calibri"/>
              </a:rPr>
              <a:t>Where</a:t>
            </a:r>
            <a:r>
              <a:rPr sz="1650" b="1" spc="-15" dirty="0">
                <a:latin typeface="Calibri"/>
                <a:cs typeface="Calibri"/>
              </a:rPr>
              <a:t> </a:t>
            </a:r>
            <a:r>
              <a:rPr sz="1650" b="1" dirty="0">
                <a:latin typeface="Calibri"/>
                <a:cs typeface="Calibri"/>
              </a:rPr>
              <a:t>is</a:t>
            </a:r>
            <a:r>
              <a:rPr sz="1650" b="1" spc="-25" dirty="0">
                <a:latin typeface="Calibri"/>
                <a:cs typeface="Calibri"/>
              </a:rPr>
              <a:t> </a:t>
            </a:r>
            <a:r>
              <a:rPr sz="1650" b="1" dirty="0">
                <a:latin typeface="Calibri"/>
                <a:cs typeface="Calibri"/>
              </a:rPr>
              <a:t>this</a:t>
            </a:r>
            <a:r>
              <a:rPr sz="1650" b="1" spc="-35" dirty="0">
                <a:latin typeface="Calibri"/>
                <a:cs typeface="Calibri"/>
              </a:rPr>
              <a:t> </a:t>
            </a:r>
            <a:r>
              <a:rPr sz="1650" b="1" spc="-10" dirty="0">
                <a:latin typeface="Calibri"/>
                <a:cs typeface="Calibri"/>
              </a:rPr>
              <a:t>happening?</a:t>
            </a:r>
            <a:endParaRPr sz="1650">
              <a:latin typeface="Calibri"/>
              <a:cs typeface="Calibri"/>
            </a:endParaRPr>
          </a:p>
          <a:p>
            <a:pPr marL="77470" indent="-73025">
              <a:lnSpc>
                <a:spcPct val="100000"/>
              </a:lnSpc>
              <a:spcBef>
                <a:spcPts val="819"/>
              </a:spcBef>
              <a:buSzPct val="93103"/>
              <a:buFont typeface="Arial MT"/>
              <a:buChar char="•"/>
              <a:tabLst>
                <a:tab pos="77470" algn="l"/>
              </a:tabLst>
            </a:pP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Remote-first</a:t>
            </a:r>
            <a:r>
              <a:rPr sz="145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45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hybrid</a:t>
            </a:r>
            <a:r>
              <a:rPr sz="145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145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50">
              <a:latin typeface="Arial MT"/>
              <a:cs typeface="Arial MT"/>
            </a:endParaRPr>
          </a:p>
          <a:p>
            <a:pPr marL="12700" marR="143510" indent="-8255">
              <a:lnSpc>
                <a:spcPct val="102099"/>
              </a:lnSpc>
              <a:spcBef>
                <a:spcPts val="15"/>
              </a:spcBef>
              <a:buSzPct val="93103"/>
              <a:buFont typeface="Arial MT"/>
              <a:buChar char="•"/>
              <a:tabLst>
                <a:tab pos="77470" algn="l"/>
              </a:tabLst>
            </a:pP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	Global</a:t>
            </a:r>
            <a:r>
              <a:rPr sz="14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opportunities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4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45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prefer</a:t>
            </a:r>
            <a:r>
              <a:rPr sz="1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flexibility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work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anywhere.</a:t>
            </a:r>
            <a:endParaRPr sz="1450">
              <a:latin typeface="Arial MT"/>
              <a:cs typeface="Arial MT"/>
            </a:endParaRPr>
          </a:p>
          <a:p>
            <a:pPr marL="12700" marR="133350" indent="-8255">
              <a:lnSpc>
                <a:spcPct val="102400"/>
              </a:lnSpc>
              <a:spcBef>
                <a:spcPts val="5"/>
              </a:spcBef>
              <a:buSzPct val="93103"/>
              <a:buFont typeface="Arial MT"/>
              <a:buChar char="•"/>
              <a:tabLst>
                <a:tab pos="77470" algn="l"/>
              </a:tabLst>
            </a:pPr>
            <a:r>
              <a:rPr sz="1450" b="1" spc="-25" dirty="0">
                <a:solidFill>
                  <a:srgbClr val="FFFFFF"/>
                </a:solidFill>
                <a:latin typeface="Arial"/>
                <a:cs typeface="Arial"/>
              </a:rPr>
              <a:t>	Tech-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driven</a:t>
            </a:r>
            <a:r>
              <a:rPr sz="1450" b="1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companies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450" spc="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Startups,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Arial MT"/>
                <a:cs typeface="Arial MT"/>
              </a:rPr>
              <a:t>AI,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blockchain,</a:t>
            </a:r>
            <a:r>
              <a:rPr sz="145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5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sustainable</a:t>
            </a:r>
            <a:r>
              <a:rPr sz="14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industries</a:t>
            </a:r>
            <a:r>
              <a:rPr sz="145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attract them.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337047" y="2685287"/>
            <a:ext cx="4074160" cy="2350135"/>
            <a:chOff x="5337047" y="2685287"/>
            <a:chExt cx="4074160" cy="2350135"/>
          </a:xfrm>
        </p:grpSpPr>
        <p:sp>
          <p:nvSpPr>
            <p:cNvPr id="22" name="object 22"/>
            <p:cNvSpPr/>
            <p:nvPr/>
          </p:nvSpPr>
          <p:spPr>
            <a:xfrm>
              <a:off x="5344667" y="2692907"/>
              <a:ext cx="4058920" cy="2334895"/>
            </a:xfrm>
            <a:custGeom>
              <a:avLst/>
              <a:gdLst/>
              <a:ahLst/>
              <a:cxnLst/>
              <a:rect l="l" t="t" r="r" b="b"/>
              <a:pathLst>
                <a:path w="4058920" h="2334895">
                  <a:moveTo>
                    <a:pt x="3669791" y="2334768"/>
                  </a:moveTo>
                  <a:lnTo>
                    <a:pt x="390143" y="2334768"/>
                  </a:lnTo>
                  <a:lnTo>
                    <a:pt x="341020" y="2331744"/>
                  </a:lnTo>
                  <a:lnTo>
                    <a:pt x="293770" y="2322914"/>
                  </a:lnTo>
                  <a:lnTo>
                    <a:pt x="248751" y="2308640"/>
                  </a:lnTo>
                  <a:lnTo>
                    <a:pt x="206320" y="2289285"/>
                  </a:lnTo>
                  <a:lnTo>
                    <a:pt x="166836" y="2265209"/>
                  </a:lnTo>
                  <a:lnTo>
                    <a:pt x="130657" y="2236776"/>
                  </a:lnTo>
                  <a:lnTo>
                    <a:pt x="98140" y="2204348"/>
                  </a:lnTo>
                  <a:lnTo>
                    <a:pt x="69644" y="2168286"/>
                  </a:lnTo>
                  <a:lnTo>
                    <a:pt x="45527" y="2128953"/>
                  </a:lnTo>
                  <a:lnTo>
                    <a:pt x="26145" y="2086710"/>
                  </a:lnTo>
                  <a:lnTo>
                    <a:pt x="11859" y="2041920"/>
                  </a:lnTo>
                  <a:lnTo>
                    <a:pt x="3024" y="1994945"/>
                  </a:lnTo>
                  <a:lnTo>
                    <a:pt x="0" y="1946148"/>
                  </a:lnTo>
                  <a:lnTo>
                    <a:pt x="0" y="388619"/>
                  </a:lnTo>
                  <a:lnTo>
                    <a:pt x="3024" y="339822"/>
                  </a:lnTo>
                  <a:lnTo>
                    <a:pt x="11859" y="292847"/>
                  </a:lnTo>
                  <a:lnTo>
                    <a:pt x="26145" y="248057"/>
                  </a:lnTo>
                  <a:lnTo>
                    <a:pt x="45527" y="205814"/>
                  </a:lnTo>
                  <a:lnTo>
                    <a:pt x="69644" y="166481"/>
                  </a:lnTo>
                  <a:lnTo>
                    <a:pt x="98140" y="130419"/>
                  </a:lnTo>
                  <a:lnTo>
                    <a:pt x="130657" y="97991"/>
                  </a:lnTo>
                  <a:lnTo>
                    <a:pt x="166836" y="69558"/>
                  </a:lnTo>
                  <a:lnTo>
                    <a:pt x="206320" y="45482"/>
                  </a:lnTo>
                  <a:lnTo>
                    <a:pt x="248751" y="26127"/>
                  </a:lnTo>
                  <a:lnTo>
                    <a:pt x="293770" y="11853"/>
                  </a:lnTo>
                  <a:lnTo>
                    <a:pt x="341020" y="3023"/>
                  </a:lnTo>
                  <a:lnTo>
                    <a:pt x="390143" y="0"/>
                  </a:lnTo>
                  <a:lnTo>
                    <a:pt x="3669791" y="0"/>
                  </a:lnTo>
                  <a:lnTo>
                    <a:pt x="3718589" y="3023"/>
                  </a:lnTo>
                  <a:lnTo>
                    <a:pt x="3765564" y="11853"/>
                  </a:lnTo>
                  <a:lnTo>
                    <a:pt x="3810354" y="26127"/>
                  </a:lnTo>
                  <a:lnTo>
                    <a:pt x="3852597" y="45482"/>
                  </a:lnTo>
                  <a:lnTo>
                    <a:pt x="3891930" y="69558"/>
                  </a:lnTo>
                  <a:lnTo>
                    <a:pt x="3927992" y="97991"/>
                  </a:lnTo>
                  <a:lnTo>
                    <a:pt x="3960420" y="130419"/>
                  </a:lnTo>
                  <a:lnTo>
                    <a:pt x="3988853" y="166481"/>
                  </a:lnTo>
                  <a:lnTo>
                    <a:pt x="4012929" y="205814"/>
                  </a:lnTo>
                  <a:lnTo>
                    <a:pt x="4032284" y="248057"/>
                  </a:lnTo>
                  <a:lnTo>
                    <a:pt x="4046558" y="292847"/>
                  </a:lnTo>
                  <a:lnTo>
                    <a:pt x="4055388" y="339822"/>
                  </a:lnTo>
                  <a:lnTo>
                    <a:pt x="4058411" y="388619"/>
                  </a:lnTo>
                  <a:lnTo>
                    <a:pt x="4058411" y="1946148"/>
                  </a:lnTo>
                  <a:lnTo>
                    <a:pt x="4055388" y="1994945"/>
                  </a:lnTo>
                  <a:lnTo>
                    <a:pt x="4046558" y="2041920"/>
                  </a:lnTo>
                  <a:lnTo>
                    <a:pt x="4032284" y="2086710"/>
                  </a:lnTo>
                  <a:lnTo>
                    <a:pt x="4012929" y="2128953"/>
                  </a:lnTo>
                  <a:lnTo>
                    <a:pt x="3988853" y="2168286"/>
                  </a:lnTo>
                  <a:lnTo>
                    <a:pt x="3960420" y="2204348"/>
                  </a:lnTo>
                  <a:lnTo>
                    <a:pt x="3927992" y="2236776"/>
                  </a:lnTo>
                  <a:lnTo>
                    <a:pt x="3891930" y="2265209"/>
                  </a:lnTo>
                  <a:lnTo>
                    <a:pt x="3852597" y="2289285"/>
                  </a:lnTo>
                  <a:lnTo>
                    <a:pt x="3810354" y="2308640"/>
                  </a:lnTo>
                  <a:lnTo>
                    <a:pt x="3765564" y="2322914"/>
                  </a:lnTo>
                  <a:lnTo>
                    <a:pt x="3718589" y="2331744"/>
                  </a:lnTo>
                  <a:lnTo>
                    <a:pt x="3669791" y="2334768"/>
                  </a:lnTo>
                  <a:close/>
                </a:path>
              </a:pathLst>
            </a:custGeom>
            <a:solidFill>
              <a:srgbClr val="156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44667" y="2692907"/>
              <a:ext cx="4058920" cy="2334895"/>
            </a:xfrm>
            <a:custGeom>
              <a:avLst/>
              <a:gdLst/>
              <a:ahLst/>
              <a:cxnLst/>
              <a:rect l="l" t="t" r="r" b="b"/>
              <a:pathLst>
                <a:path w="4058920" h="2334895">
                  <a:moveTo>
                    <a:pt x="0" y="388619"/>
                  </a:moveTo>
                  <a:lnTo>
                    <a:pt x="3024" y="339822"/>
                  </a:lnTo>
                  <a:lnTo>
                    <a:pt x="11859" y="292847"/>
                  </a:lnTo>
                  <a:lnTo>
                    <a:pt x="26145" y="248057"/>
                  </a:lnTo>
                  <a:lnTo>
                    <a:pt x="45527" y="205814"/>
                  </a:lnTo>
                  <a:lnTo>
                    <a:pt x="69644" y="166481"/>
                  </a:lnTo>
                  <a:lnTo>
                    <a:pt x="98140" y="130419"/>
                  </a:lnTo>
                  <a:lnTo>
                    <a:pt x="130657" y="97991"/>
                  </a:lnTo>
                  <a:lnTo>
                    <a:pt x="166836" y="69558"/>
                  </a:lnTo>
                  <a:lnTo>
                    <a:pt x="206320" y="45482"/>
                  </a:lnTo>
                  <a:lnTo>
                    <a:pt x="248751" y="26127"/>
                  </a:lnTo>
                  <a:lnTo>
                    <a:pt x="293770" y="11853"/>
                  </a:lnTo>
                  <a:lnTo>
                    <a:pt x="341020" y="3023"/>
                  </a:lnTo>
                  <a:lnTo>
                    <a:pt x="390143" y="0"/>
                  </a:lnTo>
                  <a:lnTo>
                    <a:pt x="3669791" y="0"/>
                  </a:lnTo>
                  <a:lnTo>
                    <a:pt x="3718589" y="3023"/>
                  </a:lnTo>
                  <a:lnTo>
                    <a:pt x="3765564" y="11853"/>
                  </a:lnTo>
                  <a:lnTo>
                    <a:pt x="3810354" y="26127"/>
                  </a:lnTo>
                  <a:lnTo>
                    <a:pt x="3852597" y="45482"/>
                  </a:lnTo>
                  <a:lnTo>
                    <a:pt x="3891930" y="69558"/>
                  </a:lnTo>
                  <a:lnTo>
                    <a:pt x="3927992" y="97991"/>
                  </a:lnTo>
                  <a:lnTo>
                    <a:pt x="3960420" y="130419"/>
                  </a:lnTo>
                  <a:lnTo>
                    <a:pt x="3988853" y="166481"/>
                  </a:lnTo>
                  <a:lnTo>
                    <a:pt x="4012929" y="205814"/>
                  </a:lnTo>
                  <a:lnTo>
                    <a:pt x="4032284" y="248057"/>
                  </a:lnTo>
                  <a:lnTo>
                    <a:pt x="4046558" y="292847"/>
                  </a:lnTo>
                  <a:lnTo>
                    <a:pt x="4055388" y="339822"/>
                  </a:lnTo>
                  <a:lnTo>
                    <a:pt x="4058411" y="388619"/>
                  </a:lnTo>
                  <a:lnTo>
                    <a:pt x="4058411" y="1946148"/>
                  </a:lnTo>
                  <a:lnTo>
                    <a:pt x="4055388" y="1994945"/>
                  </a:lnTo>
                  <a:lnTo>
                    <a:pt x="4046558" y="2041920"/>
                  </a:lnTo>
                  <a:lnTo>
                    <a:pt x="4032284" y="2086710"/>
                  </a:lnTo>
                  <a:lnTo>
                    <a:pt x="4012929" y="2128953"/>
                  </a:lnTo>
                  <a:lnTo>
                    <a:pt x="3988853" y="2168286"/>
                  </a:lnTo>
                  <a:lnTo>
                    <a:pt x="3960420" y="2204348"/>
                  </a:lnTo>
                  <a:lnTo>
                    <a:pt x="3927992" y="2236776"/>
                  </a:lnTo>
                  <a:lnTo>
                    <a:pt x="3891930" y="2265209"/>
                  </a:lnTo>
                  <a:lnTo>
                    <a:pt x="3852597" y="2289285"/>
                  </a:lnTo>
                  <a:lnTo>
                    <a:pt x="3810354" y="2308640"/>
                  </a:lnTo>
                  <a:lnTo>
                    <a:pt x="3765564" y="2322914"/>
                  </a:lnTo>
                  <a:lnTo>
                    <a:pt x="3718589" y="2331744"/>
                  </a:lnTo>
                  <a:lnTo>
                    <a:pt x="3669791" y="2334768"/>
                  </a:lnTo>
                  <a:lnTo>
                    <a:pt x="390143" y="2334768"/>
                  </a:lnTo>
                  <a:lnTo>
                    <a:pt x="341020" y="2331744"/>
                  </a:lnTo>
                  <a:lnTo>
                    <a:pt x="293770" y="2322914"/>
                  </a:lnTo>
                  <a:lnTo>
                    <a:pt x="248751" y="2308640"/>
                  </a:lnTo>
                  <a:lnTo>
                    <a:pt x="206320" y="2289285"/>
                  </a:lnTo>
                  <a:lnTo>
                    <a:pt x="166836" y="2265209"/>
                  </a:lnTo>
                  <a:lnTo>
                    <a:pt x="130657" y="2236776"/>
                  </a:lnTo>
                  <a:lnTo>
                    <a:pt x="98140" y="2204348"/>
                  </a:lnTo>
                  <a:lnTo>
                    <a:pt x="69644" y="2168286"/>
                  </a:lnTo>
                  <a:lnTo>
                    <a:pt x="45527" y="2128953"/>
                  </a:lnTo>
                  <a:lnTo>
                    <a:pt x="26145" y="2086710"/>
                  </a:lnTo>
                  <a:lnTo>
                    <a:pt x="11859" y="2041920"/>
                  </a:lnTo>
                  <a:lnTo>
                    <a:pt x="3024" y="1994945"/>
                  </a:lnTo>
                  <a:lnTo>
                    <a:pt x="0" y="1946148"/>
                  </a:lnTo>
                  <a:lnTo>
                    <a:pt x="0" y="388619"/>
                  </a:lnTo>
                  <a:close/>
                </a:path>
              </a:pathLst>
            </a:custGeom>
            <a:ln w="15240">
              <a:solidFill>
                <a:srgbClr val="0C445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469184" y="3050507"/>
            <a:ext cx="3888104" cy="1835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9720" indent="-7620">
              <a:lnSpc>
                <a:spcPct val="102099"/>
              </a:lnSpc>
              <a:spcBef>
                <a:spcPts val="100"/>
              </a:spcBef>
              <a:buSzPct val="93103"/>
              <a:buChar char="•"/>
              <a:tabLst>
                <a:tab pos="78105" algn="l"/>
              </a:tabLst>
            </a:pP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	Exposure</a:t>
            </a:r>
            <a:r>
              <a:rPr sz="145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sz="145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revolution</a:t>
            </a:r>
            <a:r>
              <a:rPr sz="145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4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global connectivity.</a:t>
            </a:r>
            <a:endParaRPr sz="1450">
              <a:latin typeface="Arial MT"/>
              <a:cs typeface="Arial MT"/>
            </a:endParaRPr>
          </a:p>
          <a:p>
            <a:pPr marL="78105" indent="-73025">
              <a:lnSpc>
                <a:spcPct val="100000"/>
              </a:lnSpc>
              <a:spcBef>
                <a:spcPts val="50"/>
              </a:spcBef>
              <a:buSzPct val="93103"/>
              <a:buChar char="•"/>
              <a:tabLst>
                <a:tab pos="78105" algn="l"/>
              </a:tabLst>
            </a:pP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Economic</a:t>
            </a:r>
            <a:r>
              <a:rPr sz="1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uncertainties</a:t>
            </a:r>
            <a:r>
              <a:rPr sz="14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push</a:t>
            </a:r>
            <a:r>
              <a:rPr sz="145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r>
              <a:rPr sz="145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toward</a:t>
            </a: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145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independence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50">
              <a:latin typeface="Arial MT"/>
              <a:cs typeface="Arial MT"/>
            </a:endParaRPr>
          </a:p>
          <a:p>
            <a:pPr marL="12700" marR="5080" indent="-7620">
              <a:lnSpc>
                <a:spcPct val="102099"/>
              </a:lnSpc>
              <a:spcBef>
                <a:spcPts val="10"/>
              </a:spcBef>
              <a:buSzPct val="93103"/>
              <a:buChar char="•"/>
              <a:tabLst>
                <a:tab pos="78105" algn="l"/>
              </a:tabLst>
            </a:pP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	Influence</a:t>
            </a:r>
            <a:r>
              <a:rPr sz="145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45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social</a:t>
            </a:r>
            <a:r>
              <a:rPr sz="145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media</a:t>
            </a:r>
            <a:r>
              <a:rPr sz="145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5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peer</a:t>
            </a:r>
            <a:r>
              <a:rPr sz="145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FFFFFF"/>
                </a:solidFill>
                <a:latin typeface="Arial"/>
                <a:cs typeface="Arial"/>
              </a:rPr>
              <a:t>success stories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50">
              <a:latin typeface="Arial MT"/>
              <a:cs typeface="Arial MT"/>
            </a:endParaRPr>
          </a:p>
          <a:p>
            <a:pPr marL="12700" marR="604520" indent="-7620">
              <a:lnSpc>
                <a:spcPct val="102099"/>
              </a:lnSpc>
              <a:spcBef>
                <a:spcPts val="10"/>
              </a:spcBef>
              <a:buSzPct val="93103"/>
              <a:buChar char="•"/>
              <a:tabLst>
                <a:tab pos="78105" algn="l"/>
              </a:tabLst>
            </a:pP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	Desire</a:t>
            </a:r>
            <a:r>
              <a:rPr sz="145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5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impact-driven</a:t>
            </a:r>
            <a:r>
              <a:rPr sz="145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careers</a:t>
            </a:r>
            <a:r>
              <a:rPr sz="145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contribute</a:t>
            </a:r>
            <a:r>
              <a:rPr sz="14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4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Arial MT"/>
                <a:cs typeface="Arial MT"/>
              </a:rPr>
              <a:t>society.</a:t>
            </a:r>
            <a:endParaRPr sz="1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7970" y="2697027"/>
            <a:ext cx="5407660" cy="1535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6040">
              <a:lnSpc>
                <a:spcPct val="100000"/>
              </a:lnSpc>
              <a:spcBef>
                <a:spcPts val="105"/>
              </a:spcBef>
            </a:pPr>
            <a:r>
              <a:rPr sz="4950" dirty="0">
                <a:solidFill>
                  <a:srgbClr val="0C0C0C"/>
                </a:solidFill>
              </a:rPr>
              <a:t>STAGE</a:t>
            </a:r>
            <a:r>
              <a:rPr sz="4950" spc="-280" dirty="0">
                <a:solidFill>
                  <a:srgbClr val="0C0C0C"/>
                </a:solidFill>
              </a:rPr>
              <a:t> </a:t>
            </a:r>
            <a:r>
              <a:rPr sz="4950" spc="190" dirty="0">
                <a:solidFill>
                  <a:srgbClr val="0C0C0C"/>
                </a:solidFill>
              </a:rPr>
              <a:t>2: </a:t>
            </a:r>
            <a:r>
              <a:rPr sz="4950" spc="-80" dirty="0">
                <a:solidFill>
                  <a:srgbClr val="0C0C0C"/>
                </a:solidFill>
              </a:rPr>
              <a:t>DATA</a:t>
            </a:r>
            <a:r>
              <a:rPr sz="4950" spc="-220" dirty="0">
                <a:solidFill>
                  <a:srgbClr val="0C0C0C"/>
                </a:solidFill>
              </a:rPr>
              <a:t> </a:t>
            </a:r>
            <a:r>
              <a:rPr sz="4950" spc="-360" dirty="0">
                <a:solidFill>
                  <a:srgbClr val="0C0C0C"/>
                </a:solidFill>
              </a:rPr>
              <a:t>COLLECTION</a:t>
            </a:r>
            <a:endParaRPr sz="49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6"/>
            <a:ext cx="10058400" cy="56586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361" y="1841992"/>
            <a:ext cx="3573779" cy="3547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</a:pPr>
            <a:r>
              <a:rPr sz="2300" dirty="0">
                <a:latin typeface="Calibri"/>
                <a:cs typeface="Calibri"/>
              </a:rPr>
              <a:t>This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form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collects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insights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on </a:t>
            </a:r>
            <a:r>
              <a:rPr sz="2300" dirty="0">
                <a:latin typeface="Calibri"/>
                <a:cs typeface="Calibri"/>
              </a:rPr>
              <a:t>Gen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Z’s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career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goals,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work </a:t>
            </a:r>
            <a:r>
              <a:rPr sz="2300" spc="-10" dirty="0">
                <a:latin typeface="Calibri"/>
                <a:cs typeface="Calibri"/>
              </a:rPr>
              <a:t>preferences,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motivations. </a:t>
            </a:r>
            <a:r>
              <a:rPr sz="2300" dirty="0">
                <a:latin typeface="Calibri"/>
                <a:cs typeface="Calibri"/>
              </a:rPr>
              <a:t>It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helps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understand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their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job </a:t>
            </a:r>
            <a:r>
              <a:rPr sz="2300" spc="-10" dirty="0">
                <a:latin typeface="Calibri"/>
                <a:cs typeface="Calibri"/>
              </a:rPr>
              <a:t>expectations,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preferred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work </a:t>
            </a:r>
            <a:r>
              <a:rPr sz="2300" spc="-10" dirty="0">
                <a:latin typeface="Calibri"/>
                <a:cs typeface="Calibri"/>
              </a:rPr>
              <a:t>environments,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future </a:t>
            </a:r>
            <a:r>
              <a:rPr sz="2300" dirty="0">
                <a:latin typeface="Calibri"/>
                <a:cs typeface="Calibri"/>
              </a:rPr>
              <a:t>career</a:t>
            </a:r>
            <a:r>
              <a:rPr sz="2300" spc="-8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trends.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Responses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are </a:t>
            </a:r>
            <a:r>
              <a:rPr sz="2300" dirty="0">
                <a:latin typeface="Calibri"/>
                <a:cs typeface="Calibri"/>
              </a:rPr>
              <a:t>confidential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used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for </a:t>
            </a:r>
            <a:r>
              <a:rPr sz="2300" dirty="0">
                <a:latin typeface="Calibri"/>
                <a:cs typeface="Calibri"/>
              </a:rPr>
              <a:t>research</a:t>
            </a:r>
            <a:r>
              <a:rPr sz="2300" spc="-9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purposes.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300" dirty="0">
                <a:latin typeface="Calibri"/>
                <a:cs typeface="Calibri"/>
              </a:rPr>
              <a:t>Estimated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time: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3-</a:t>
            </a:r>
            <a:r>
              <a:rPr sz="2300" dirty="0">
                <a:latin typeface="Calibri"/>
                <a:cs typeface="Calibri"/>
              </a:rPr>
              <a:t>5</a:t>
            </a:r>
            <a:r>
              <a:rPr sz="2300" spc="-10" dirty="0">
                <a:latin typeface="Calibri"/>
                <a:cs typeface="Calibri"/>
              </a:rPr>
              <a:t> minutes.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9157" y="2136272"/>
            <a:ext cx="5063490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935" marR="365760" indent="941069">
              <a:lnSpc>
                <a:spcPct val="100000"/>
              </a:lnSpc>
              <a:spcBef>
                <a:spcPts val="100"/>
              </a:spcBef>
            </a:pPr>
            <a:r>
              <a:rPr sz="4450" dirty="0"/>
              <a:t>STAGE</a:t>
            </a:r>
            <a:r>
              <a:rPr sz="4450" spc="-185" dirty="0"/>
              <a:t> </a:t>
            </a:r>
            <a:r>
              <a:rPr sz="4450" spc="160" dirty="0"/>
              <a:t>3: </a:t>
            </a:r>
            <a:r>
              <a:rPr sz="4450" spc="-60" dirty="0"/>
              <a:t>DATA</a:t>
            </a:r>
            <a:r>
              <a:rPr sz="4450" spc="-210" dirty="0"/>
              <a:t> </a:t>
            </a:r>
            <a:r>
              <a:rPr sz="4450" spc="-225" dirty="0"/>
              <a:t>CLEANING</a:t>
            </a:r>
            <a:endParaRPr sz="4450"/>
          </a:p>
          <a:p>
            <a:pPr marL="12700" marR="5080" indent="1962785">
              <a:lnSpc>
                <a:spcPct val="100000"/>
              </a:lnSpc>
              <a:spcBef>
                <a:spcPts val="10"/>
              </a:spcBef>
            </a:pPr>
            <a:r>
              <a:rPr sz="4450" spc="-345" dirty="0"/>
              <a:t>AND </a:t>
            </a:r>
            <a:r>
              <a:rPr sz="4450" spc="-180" dirty="0"/>
              <a:t>STANDARDIZATION</a:t>
            </a:r>
            <a:endParaRPr sz="44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0" y="1057655"/>
            <a:ext cx="10058400" cy="56586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329" y="1188239"/>
            <a:ext cx="9631045" cy="53073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b="1" dirty="0">
                <a:latin typeface="Calibri"/>
                <a:cs typeface="Calibri"/>
              </a:rPr>
              <a:t>Data</a:t>
            </a:r>
            <a:r>
              <a:rPr sz="2300" b="1" spc="-1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Cleaning</a:t>
            </a:r>
            <a:r>
              <a:rPr sz="2300" b="1" spc="-1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&amp;</a:t>
            </a:r>
            <a:r>
              <a:rPr sz="2300" b="1" spc="-15" dirty="0">
                <a:latin typeface="Calibri"/>
                <a:cs typeface="Calibri"/>
              </a:rPr>
              <a:t> </a:t>
            </a:r>
            <a:r>
              <a:rPr sz="2300" b="1" spc="-10" dirty="0">
                <a:latin typeface="Calibri"/>
                <a:cs typeface="Calibri"/>
              </a:rPr>
              <a:t>Standardization</a:t>
            </a:r>
            <a:r>
              <a:rPr sz="2300" b="1" spc="-6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of</a:t>
            </a:r>
            <a:r>
              <a:rPr sz="2300" b="1" spc="-2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Gen</a:t>
            </a:r>
            <a:r>
              <a:rPr sz="2300" b="1" spc="-1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Z Career</a:t>
            </a:r>
            <a:r>
              <a:rPr sz="2300" b="1" spc="-1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Aspirations</a:t>
            </a:r>
            <a:r>
              <a:rPr sz="2300" b="1" spc="-5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Dataset</a:t>
            </a:r>
            <a:r>
              <a:rPr sz="2300" b="1" spc="-1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in</a:t>
            </a:r>
            <a:r>
              <a:rPr sz="2300" b="1" spc="5" dirty="0">
                <a:latin typeface="Calibri"/>
                <a:cs typeface="Calibri"/>
              </a:rPr>
              <a:t> </a:t>
            </a:r>
            <a:r>
              <a:rPr sz="2300" b="1" spc="-10" dirty="0">
                <a:latin typeface="Calibri"/>
                <a:cs typeface="Calibri"/>
              </a:rPr>
              <a:t>Excel</a:t>
            </a:r>
            <a:endParaRPr sz="2300" dirty="0">
              <a:latin typeface="Calibri"/>
              <a:cs typeface="Calibri"/>
            </a:endParaRPr>
          </a:p>
          <a:p>
            <a:pPr marL="12700" marR="1183005" indent="228600">
              <a:lnSpc>
                <a:spcPct val="100400"/>
              </a:lnSpc>
              <a:buSzPct val="95652"/>
              <a:buAutoNum type="arabicPeriod"/>
              <a:tabLst>
                <a:tab pos="241300" algn="l"/>
              </a:tabLst>
            </a:pPr>
            <a:r>
              <a:rPr sz="2300" b="1" dirty="0">
                <a:latin typeface="Calibri"/>
                <a:cs typeface="Calibri"/>
              </a:rPr>
              <a:t>Remove</a:t>
            </a:r>
            <a:r>
              <a:rPr sz="2300" b="1" spc="-7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Duplicates</a:t>
            </a:r>
            <a:r>
              <a:rPr sz="2300" b="1" spc="-8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–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Use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Remove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Duplicates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to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eliminate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redundant responses.</a:t>
            </a:r>
            <a:endParaRPr sz="2300" dirty="0">
              <a:latin typeface="Calibri"/>
              <a:cs typeface="Calibri"/>
            </a:endParaRPr>
          </a:p>
          <a:p>
            <a:pPr marL="12700" marR="621030" indent="228600">
              <a:lnSpc>
                <a:spcPts val="2770"/>
              </a:lnSpc>
              <a:spcBef>
                <a:spcPts val="95"/>
              </a:spcBef>
              <a:buSzPct val="95652"/>
              <a:buAutoNum type="arabicPeriod"/>
              <a:tabLst>
                <a:tab pos="241300" algn="l"/>
              </a:tabLst>
            </a:pPr>
            <a:r>
              <a:rPr sz="2300" b="1" dirty="0">
                <a:latin typeface="Calibri"/>
                <a:cs typeface="Calibri"/>
              </a:rPr>
              <a:t>Handle</a:t>
            </a:r>
            <a:r>
              <a:rPr sz="2300" b="1" spc="-5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Missing</a:t>
            </a:r>
            <a:r>
              <a:rPr sz="2300" b="1" spc="-4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Data</a:t>
            </a:r>
            <a:r>
              <a:rPr sz="2300" b="1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–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Fill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blanks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using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mean/mode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for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numerical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data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25" dirty="0">
                <a:latin typeface="Calibri"/>
                <a:cs typeface="Calibri"/>
              </a:rPr>
              <a:t>or </a:t>
            </a:r>
            <a:r>
              <a:rPr sz="2300" dirty="0">
                <a:latin typeface="Calibri"/>
                <a:cs typeface="Calibri"/>
              </a:rPr>
              <a:t>"N/A"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for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text</a:t>
            </a:r>
            <a:r>
              <a:rPr sz="2300" spc="-8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fields.</a:t>
            </a:r>
            <a:endParaRPr sz="2300" dirty="0">
              <a:latin typeface="Calibri"/>
              <a:cs typeface="Calibri"/>
            </a:endParaRPr>
          </a:p>
          <a:p>
            <a:pPr marL="12700" marR="154940" indent="228600">
              <a:lnSpc>
                <a:spcPts val="2770"/>
              </a:lnSpc>
              <a:spcBef>
                <a:spcPts val="5"/>
              </a:spcBef>
              <a:buSzPct val="95652"/>
              <a:buAutoNum type="arabicPeriod"/>
              <a:tabLst>
                <a:tab pos="241300" algn="l"/>
              </a:tabLst>
            </a:pPr>
            <a:r>
              <a:rPr sz="2300" b="1" dirty="0">
                <a:latin typeface="Calibri"/>
                <a:cs typeface="Calibri"/>
              </a:rPr>
              <a:t>Standardize</a:t>
            </a:r>
            <a:r>
              <a:rPr sz="2300" b="1" spc="-7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Formats</a:t>
            </a:r>
            <a:r>
              <a:rPr sz="2300" b="1" spc="-9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–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Ensure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consistency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date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formats,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text</a:t>
            </a:r>
            <a:r>
              <a:rPr sz="2300" spc="-8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capitalization, </a:t>
            </a:r>
            <a:r>
              <a:rPr sz="2300" dirty="0">
                <a:latin typeface="Calibri"/>
                <a:cs typeface="Calibri"/>
              </a:rPr>
              <a:t>and </a:t>
            </a:r>
            <a:r>
              <a:rPr sz="2300" spc="-10" dirty="0">
                <a:latin typeface="Calibri"/>
                <a:cs typeface="Calibri"/>
              </a:rPr>
              <a:t>categorical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responses.</a:t>
            </a:r>
            <a:endParaRPr sz="2300" dirty="0">
              <a:latin typeface="Calibri"/>
              <a:cs typeface="Calibri"/>
            </a:endParaRPr>
          </a:p>
          <a:p>
            <a:pPr marL="12700" marR="5080" indent="228600">
              <a:lnSpc>
                <a:spcPts val="2770"/>
              </a:lnSpc>
              <a:spcBef>
                <a:spcPts val="5"/>
              </a:spcBef>
              <a:buSzPct val="95652"/>
              <a:buAutoNum type="arabicPeriod"/>
              <a:tabLst>
                <a:tab pos="241300" algn="l"/>
              </a:tabLst>
            </a:pPr>
            <a:r>
              <a:rPr sz="2300" b="1" dirty="0">
                <a:latin typeface="Calibri"/>
                <a:cs typeface="Calibri"/>
              </a:rPr>
              <a:t>Fix</a:t>
            </a:r>
            <a:r>
              <a:rPr sz="2300" b="1" spc="-1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Inconsistencies</a:t>
            </a:r>
            <a:r>
              <a:rPr sz="2300" b="1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–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Use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Find &amp;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Replace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to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correct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typos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unify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terms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(e.g., </a:t>
            </a:r>
            <a:r>
              <a:rPr sz="2300" dirty="0">
                <a:latin typeface="Calibri"/>
                <a:cs typeface="Calibri"/>
              </a:rPr>
              <a:t>"Remote"</a:t>
            </a:r>
            <a:r>
              <a:rPr sz="2300" spc="-10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vs.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"Work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from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Home").</a:t>
            </a:r>
            <a:endParaRPr sz="2300" dirty="0">
              <a:latin typeface="Calibri"/>
              <a:cs typeface="Calibri"/>
            </a:endParaRPr>
          </a:p>
          <a:p>
            <a:pPr marL="12700" marR="633730" indent="228600">
              <a:lnSpc>
                <a:spcPts val="2770"/>
              </a:lnSpc>
              <a:spcBef>
                <a:spcPts val="5"/>
              </a:spcBef>
              <a:buSzPct val="95652"/>
              <a:buAutoNum type="arabicPeriod"/>
              <a:tabLst>
                <a:tab pos="241300" algn="l"/>
              </a:tabLst>
            </a:pPr>
            <a:r>
              <a:rPr sz="2300" b="1" dirty="0">
                <a:latin typeface="Calibri"/>
                <a:cs typeface="Calibri"/>
              </a:rPr>
              <a:t>Convert</a:t>
            </a:r>
            <a:r>
              <a:rPr sz="2300" b="1" spc="-5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Data</a:t>
            </a:r>
            <a:r>
              <a:rPr sz="2300" b="1" spc="-4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Types</a:t>
            </a:r>
            <a:r>
              <a:rPr sz="2300" b="1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–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Ensure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numbers,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dates,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text</a:t>
            </a:r>
            <a:r>
              <a:rPr sz="2300" spc="-9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fields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are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correctly formatted.</a:t>
            </a:r>
            <a:endParaRPr sz="2300" dirty="0">
              <a:latin typeface="Calibri"/>
              <a:cs typeface="Calibri"/>
            </a:endParaRPr>
          </a:p>
          <a:p>
            <a:pPr marL="12700" marR="471170" indent="228600">
              <a:lnSpc>
                <a:spcPts val="2770"/>
              </a:lnSpc>
              <a:buSzPct val="95652"/>
              <a:buAutoNum type="arabicPeriod"/>
              <a:tabLst>
                <a:tab pos="241300" algn="l"/>
              </a:tabLst>
            </a:pPr>
            <a:r>
              <a:rPr sz="2300" b="1" dirty="0">
                <a:latin typeface="Calibri"/>
                <a:cs typeface="Calibri"/>
              </a:rPr>
              <a:t>Remove</a:t>
            </a:r>
            <a:r>
              <a:rPr sz="2300" b="1" spc="-6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Outliers</a:t>
            </a:r>
            <a:r>
              <a:rPr sz="2300" b="1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–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Use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Conditional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Formatting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to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detect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extreme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values. </a:t>
            </a:r>
            <a:r>
              <a:rPr sz="2300" b="1" dirty="0">
                <a:latin typeface="Calibri"/>
                <a:cs typeface="Calibri"/>
              </a:rPr>
              <a:t>7.Categorize</a:t>
            </a:r>
            <a:r>
              <a:rPr sz="2300" b="1" spc="-6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Data</a:t>
            </a:r>
            <a:r>
              <a:rPr sz="2300" b="1" spc="-6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–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Group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responses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into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meaningful</a:t>
            </a:r>
            <a:r>
              <a:rPr sz="2300" spc="-9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categories</a:t>
            </a:r>
            <a:r>
              <a:rPr sz="2300" spc="-9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for</a:t>
            </a:r>
            <a:r>
              <a:rPr sz="2300" spc="-6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analysis. </a:t>
            </a:r>
            <a:r>
              <a:rPr sz="2300" dirty="0">
                <a:latin typeface="Calibri"/>
                <a:cs typeface="Calibri"/>
              </a:rPr>
              <a:t>This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process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ensures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clean,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accurate,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structured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data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for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meaningful insights.</a:t>
            </a:r>
            <a:endParaRPr sz="23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1243</Words>
  <Application>Microsoft Office PowerPoint</Application>
  <PresentationFormat>Custom</PresentationFormat>
  <Paragraphs>129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MT</vt:lpstr>
      <vt:lpstr>Calibri</vt:lpstr>
      <vt:lpstr>Times New Roman</vt:lpstr>
      <vt:lpstr>Trebuchet MS</vt:lpstr>
      <vt:lpstr>Wingdings</vt:lpstr>
      <vt:lpstr>Office Theme</vt:lpstr>
      <vt:lpstr>UNDERSTANDING CAREER ASPIRATIONS OF GEN Z</vt:lpstr>
      <vt:lpstr>Contents</vt:lpstr>
      <vt:lpstr>STAGE 1: PROBLEM STATEMENT</vt:lpstr>
      <vt:lpstr>PowerPoint Presentation</vt:lpstr>
      <vt:lpstr>PowerPoint Presentation</vt:lpstr>
      <vt:lpstr>STAGE 2: DATA COLLECTION</vt:lpstr>
      <vt:lpstr>PowerPoint Presentation</vt:lpstr>
      <vt:lpstr>STAGE 3: DATA CLEANING AND STANDARDIZATION</vt:lpstr>
      <vt:lpstr>PowerPoint Presentation</vt:lpstr>
      <vt:lpstr>STAGE 4: EXPLORATORY DATA ANALYSIS</vt:lpstr>
      <vt:lpstr>PowerPoint Presentation</vt:lpstr>
      <vt:lpstr>PowerPoint Presentation</vt:lpstr>
      <vt:lpstr>STAGE 5: DATA ANALYSIS IN SQL</vt:lpstr>
      <vt:lpstr>PowerPoint Presentation</vt:lpstr>
      <vt:lpstr>PowerPoint Presentation</vt:lpstr>
      <vt:lpstr>STAGE 6: EXCEL EXECUTIVE DASHBOARD</vt:lpstr>
      <vt:lpstr>PowerPoint Presentation</vt:lpstr>
      <vt:lpstr>STAGE 7: POWER BI FUNCTIONAL DASHBOARD</vt:lpstr>
      <vt:lpstr>PowerPoint Presentation</vt:lpstr>
      <vt:lpstr>PowerPoint Presentation</vt:lpstr>
      <vt:lpstr>PowerPoint Presentation</vt:lpstr>
      <vt:lpstr>PowerPoint Presentation</vt:lpstr>
      <vt:lpstr>INSIGHTS</vt:lpstr>
      <vt:lpstr>INSIGHTS</vt:lpstr>
      <vt:lpstr>INSIGHTS</vt:lpstr>
      <vt:lpstr>PROBLEM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Final-Presentation</dc:title>
  <cp:lastModifiedBy>Humera Shaik</cp:lastModifiedBy>
  <cp:revision>4</cp:revision>
  <dcterms:created xsi:type="dcterms:W3CDTF">2025-05-18T07:59:15Z</dcterms:created>
  <dcterms:modified xsi:type="dcterms:W3CDTF">2025-05-18T08:56:29Z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2025-02-27T00:00:00Z</vt:filetime>
  </property>
  <property fmtid="{D5CDD505-2E9C-101B-9397-08002B2CF9AE}" pid="3" name="LastSaved">
    <vt:filetime>2025-05-18T00:00:00Z</vt:filetime>
  </property>
  <property fmtid="{D5CDD505-2E9C-101B-9397-08002B2CF9AE}" pid="4" name="Producer">
    <vt:lpwstr>Microsoft: Print To PDF</vt:lpwstr>
  </property>
</Properties>
</file>